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7" r:id="rId2"/>
    <p:sldId id="256" r:id="rId3"/>
    <p:sldId id="258" r:id="rId4"/>
    <p:sldId id="259" r:id="rId5"/>
  </p:sldIdLst>
  <p:sldSz cx="12192000" cy="6858000"/>
  <p:notesSz cx="6858000" cy="9144000"/>
  <p:embeddedFontLst>
    <p:embeddedFont>
      <p:font typeface="Montserrat" panose="00000500000000000000" pitchFamily="2" charset="0"/>
      <p:regular r:id="rId7"/>
      <p:bold r:id="rId8"/>
      <p:italic r:id="rId9"/>
      <p:boldItalic r:id="rId10"/>
    </p:embeddedFont>
    <p:embeddedFont>
      <p:font typeface="Montserrat Light" panose="00000400000000000000" pitchFamily="2" charset="0"/>
      <p:regular r:id="rId11"/>
      <p:bold r:id="rId12"/>
      <p:italic r:id="rId13"/>
      <p:boldItalic r:id="rId14"/>
    </p:embeddedFont>
    <p:embeddedFont>
      <p:font typeface="Montserrat Medium" panose="00000600000000000000" pitchFamily="2" charset="0"/>
      <p:regular r:id="rId15"/>
      <p:bold r:id="rId16"/>
      <p:italic r:id="rId17"/>
      <p:boldItalic r:id="rId18"/>
    </p:embeddedFont>
    <p:embeddedFont>
      <p:font typeface="Montserrat SemiBold" panose="000007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6B7B2177-CA2E-47E5-806D-835E7B1B7495}">
          <p14:sldIdLst>
            <p14:sldId id="257"/>
            <p14:sldId id="256"/>
            <p14:sldId id="258"/>
            <p14:sldId id="259"/>
          </p14:sldIdLst>
        </p14:section>
      </p14:sectionLst>
    </p:ext>
    <p:ext uri="{EFAFB233-063F-42B5-8137-9DF3F51BA10A}">
      <p15:sldGuideLst xmlns:p15="http://schemas.microsoft.com/office/powerpoint/2012/main">
        <p15:guide id="1" orient="horz" pos="720">
          <p15:clr>
            <a:srgbClr val="A4A3A4"/>
          </p15:clr>
        </p15:guide>
        <p15:guide id="2" pos="211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55W3QzduTZtHwmPhuaoYflU7+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D00"/>
    <a:srgbClr val="98FF98"/>
    <a:srgbClr val="00BD65"/>
    <a:srgbClr val="00B7BD"/>
    <a:srgbClr val="00C5CC"/>
    <a:srgbClr val="17BCBC"/>
    <a:srgbClr val="FFFFFF"/>
    <a:srgbClr val="00C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5932" autoAdjust="0"/>
  </p:normalViewPr>
  <p:slideViewPr>
    <p:cSldViewPr snapToGrid="0">
      <p:cViewPr varScale="1">
        <p:scale>
          <a:sx n="69" d="100"/>
          <a:sy n="69" d="100"/>
        </p:scale>
        <p:origin x="1157" y="67"/>
      </p:cViewPr>
      <p:guideLst>
        <p:guide orient="horz" pos="720"/>
        <p:guide pos="2112"/>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9.fntdata"/><Relationship Id="rId23" Type="http://customschemas.google.com/relationships/presentationmetadata" Target="metadata"/><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14:35:44.756"/>
    </inkml:context>
    <inkml:brush xml:id="br0">
      <inkml:brushProperty name="width" value="0.035" units="cm"/>
      <inkml:brushProperty name="height" value="0.03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5T14:35:45.252"/>
    </inkml:context>
    <inkml:brush xml:id="br0">
      <inkml:brushProperty name="width" value="0.035" units="cm"/>
      <inkml:brushProperty name="height" value="0.035" units="cm"/>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1pPr>
            <a:lvl2pPr marL="914400" marR="0" lvl="1" indent="-22860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2pPr>
            <a:lvl3pPr marL="1371600" marR="0" lvl="2" indent="-22860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3pPr>
            <a:lvl4pPr marL="1828800" marR="0" lvl="3" indent="-22860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4pPr>
            <a:lvl5pPr marL="2286000" marR="0" lvl="4" indent="-22860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ontserrat"/>
                <a:ea typeface="Montserrat"/>
                <a:cs typeface="Montserrat"/>
                <a:sym typeface="Montserra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ontserrat"/>
                <a:ea typeface="Montserrat"/>
                <a:cs typeface="Montserrat"/>
                <a:sym typeface="Montserrat"/>
              </a:rPr>
              <a:t>‹#›</a:t>
            </a:fld>
            <a:endParaRPr sz="1200" b="0" i="0" u="none" strike="noStrike" cap="none">
              <a:solidFill>
                <a:schemeClr val="dk1"/>
              </a:solidFill>
              <a:latin typeface="Montserrat"/>
              <a:ea typeface="Montserrat"/>
              <a:cs typeface="Montserrat"/>
              <a:sym typeface="Montserra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Hello! My name is Emily Chang and I am a third-year student studying Computer Science at the University of Virginia. I am here to talk about diversity research I performed at Carnegie Mellon University’s </a:t>
            </a:r>
            <a:r>
              <a:rPr lang="en-US" dirty="0" err="1"/>
              <a:t>Cylab</a:t>
            </a:r>
            <a:r>
              <a:rPr lang="en-US" dirty="0"/>
              <a:t> Institute: Investigating the Experience of Female CTF Players.</a:t>
            </a:r>
          </a:p>
          <a:p>
            <a:pPr>
              <a:buFont typeface="Arial" panose="020B0604020202020204" pitchFamily="34" charset="0"/>
              <a:buChar char="•"/>
            </a:pPr>
            <a:r>
              <a:rPr lang="en-US" dirty="0"/>
              <a:t>I wanted to begin by breaking down this title</a:t>
            </a:r>
          </a:p>
          <a:p>
            <a:pPr lvl="0">
              <a:buFont typeface="Arial" panose="020B0604020202020204" pitchFamily="34" charset="0"/>
              <a:buChar char="•"/>
            </a:pPr>
            <a:r>
              <a:rPr lang="en-US" dirty="0"/>
              <a:t>Women are severely under-represented in cybersecurity. They make up only 24.9% of the tech workforce</a:t>
            </a:r>
          </a:p>
          <a:p>
            <a:pPr lvl="0">
              <a:buFont typeface="Arial" panose="020B0604020202020204" pitchFamily="34" charset="0"/>
              <a:buChar char="•"/>
            </a:pPr>
            <a:r>
              <a:rPr lang="en-US" dirty="0"/>
              <a:t>CTFs (Capture-the-Flag competitions) are the tool of choice for promoting early interest in cybersecurity. As an example of gamified learning, they promote engagement through competition and learning through collaboration.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Women are also underrepresented in CTFs. For example, </a:t>
            </a:r>
            <a:r>
              <a:rPr lang="en-US" dirty="0" err="1"/>
              <a:t>picoCTF</a:t>
            </a:r>
            <a:r>
              <a:rPr lang="en-US" dirty="0"/>
              <a:t> is one of the largest CTFs in the world and organized by CMU, and women only made up 15% of the players. When it comes to improving gender diversity through CTFs, there isn’t a lot of literature surrounding increasing their presence.</a:t>
            </a:r>
          </a:p>
          <a:p>
            <a:pPr lvl="0">
              <a:buFont typeface="Arial" panose="020B0604020202020204" pitchFamily="34" charset="0"/>
              <a:buChar char="•"/>
            </a:pPr>
            <a:r>
              <a:rPr lang="en-US" dirty="0"/>
              <a:t>The objective of this study is to identify what underlying factors contribute to the low representation of women in CTFs so that educators and corporations may better work to address them. In doing so, we can reduce the gender gap in cybersecurity.</a:t>
            </a:r>
          </a:p>
          <a:p>
            <a:pPr lvl="1">
              <a:buFont typeface="Arial" panose="020B0604020202020204" pitchFamily="34" charset="0"/>
              <a:buChar char="•"/>
            </a:pPr>
            <a:endParaRPr lang="en-US" u="none" dirty="0"/>
          </a:p>
          <a:p>
            <a:pPr lvl="1">
              <a:buFont typeface="Arial" panose="020B0604020202020204" pitchFamily="34" charset="0"/>
              <a:buChar cha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Montserrat"/>
                <a:ea typeface="Montserrat"/>
                <a:cs typeface="Montserrat"/>
                <a:sym typeface="Montserrat"/>
              </a:rPr>
              <a:t>1</a:t>
            </a:fld>
            <a:endParaRPr lang="en-US" sz="1200" b="0" i="0" u="none" strike="noStrike" cap="none">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22257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To address the lack of literature surrounding the presence of women competing in CTFs, we organized a CTF that was women-centered.</a:t>
            </a:r>
          </a:p>
          <a:p>
            <a:pPr marL="171450" lvl="0" indent="-171450" algn="l" rtl="0">
              <a:spcBef>
                <a:spcPts val="0"/>
              </a:spcBef>
              <a:spcAft>
                <a:spcPts val="0"/>
              </a:spcAft>
              <a:buFont typeface="Arial" panose="020B0604020202020204" pitchFamily="34" charset="0"/>
              <a:buChar char="•"/>
            </a:pPr>
            <a:r>
              <a:rPr lang="en-US" dirty="0"/>
              <a:t>Carnegie Mellon University organized an in-person CTF during the 2021 Women in Cybersecurity Conference.</a:t>
            </a:r>
          </a:p>
          <a:p>
            <a:pPr marL="171450" lvl="0" indent="-171450" algn="l" rtl="0">
              <a:spcBef>
                <a:spcPts val="0"/>
              </a:spcBef>
              <a:spcAft>
                <a:spcPts val="0"/>
              </a:spcAft>
              <a:buFont typeface="Arial" panose="020B0604020202020204" pitchFamily="34" charset="0"/>
              <a:buChar char="•"/>
            </a:pPr>
            <a:r>
              <a:rPr lang="en-US" dirty="0"/>
              <a:t>We interviewed 13 CTF participants there and analyzed their responses to provide insight to these research questions</a:t>
            </a:r>
          </a:p>
          <a:p>
            <a:pPr marL="171450" lvl="0" indent="-171450" algn="l" rtl="0">
              <a:spcBef>
                <a:spcPts val="0"/>
              </a:spcBef>
              <a:spcAft>
                <a:spcPts val="0"/>
              </a:spcAft>
              <a:buFont typeface="Arial" panose="020B0604020202020204" pitchFamily="34" charset="0"/>
              <a:buChar char="•"/>
            </a:pPr>
            <a:r>
              <a:rPr lang="en-US" dirty="0"/>
              <a:t>The first question—what issues may contribute to low participation in CTFs—could be attributed to perception.</a:t>
            </a:r>
          </a:p>
          <a:p>
            <a:pPr marL="628650" marR="0" lvl="1"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dirty="0"/>
              <a:t>Participants also mentioned that a lack of technical knowledge or expertise made CTFs more daunting. These feelings were often associated with feelings of imposter syndrome and when solving challenging problems.</a:t>
            </a:r>
          </a:p>
          <a:p>
            <a:pPr marL="628650" lvl="1" indent="-171450" algn="l" rtl="0">
              <a:spcBef>
                <a:spcPts val="0"/>
              </a:spcBef>
              <a:spcAft>
                <a:spcPts val="0"/>
              </a:spcAft>
              <a:buFont typeface="Arial" panose="020B0604020202020204" pitchFamily="34" charset="0"/>
              <a:buChar char="•"/>
            </a:pPr>
            <a:r>
              <a:rPr lang="en-US" strike="sngStrike" dirty="0"/>
              <a:t>Pre-existing inequalities in computer science trickle down into sub-disciplines like cybersecurity. Consequently, the participation of women in CTFs is traditionally low</a:t>
            </a:r>
          </a:p>
          <a:p>
            <a:pPr marL="171450" lvl="0" indent="-171450" algn="l" rtl="0">
              <a:spcBef>
                <a:spcPts val="0"/>
              </a:spcBef>
              <a:spcAft>
                <a:spcPts val="0"/>
              </a:spcAft>
              <a:buFont typeface="Arial" panose="020B0604020202020204" pitchFamily="34" charset="0"/>
              <a:buChar char="•"/>
            </a:pPr>
            <a:r>
              <a:rPr lang="en-US" dirty="0"/>
              <a:t>The second question—what is the impact of collaborating in succeeding in CTFs—can be answered with the preferred team structure</a:t>
            </a:r>
          </a:p>
          <a:p>
            <a:pPr marL="628650" lvl="1" indent="-171450" algn="l" rtl="0">
              <a:spcBef>
                <a:spcPts val="0"/>
              </a:spcBef>
              <a:spcAft>
                <a:spcPts val="0"/>
              </a:spcAft>
              <a:buFont typeface="Arial" panose="020B0604020202020204" pitchFamily="34" charset="0"/>
              <a:buChar char="•"/>
            </a:pPr>
            <a:r>
              <a:rPr lang="en-US" dirty="0"/>
              <a:t>Teams preferred a hierarchal structure where a leader dictated roles to team members.</a:t>
            </a:r>
          </a:p>
          <a:p>
            <a:pPr marL="628650" lvl="1" indent="-171450" algn="l" rtl="0">
              <a:spcBef>
                <a:spcPts val="0"/>
              </a:spcBef>
              <a:spcAft>
                <a:spcPts val="0"/>
              </a:spcAft>
              <a:buFont typeface="Arial" panose="020B0604020202020204" pitchFamily="34" charset="0"/>
              <a:buChar char="•"/>
            </a:pPr>
            <a:r>
              <a:rPr lang="en-US" dirty="0"/>
              <a:t>This enabled accountability: when directly assigned tasks, players remained engaged during parts of the competition</a:t>
            </a:r>
          </a:p>
          <a:p>
            <a:pPr marL="628650" lvl="1" indent="-171450" algn="l" rtl="0">
              <a:spcBef>
                <a:spcPts val="0"/>
              </a:spcBef>
              <a:spcAft>
                <a:spcPts val="0"/>
              </a:spcAft>
              <a:buFont typeface="Arial" panose="020B0604020202020204" pitchFamily="34" charset="0"/>
              <a:buChar char="•"/>
            </a:pPr>
            <a:r>
              <a:rPr lang="en-US" dirty="0"/>
              <a:t>Participants also had the opportunity to shadow more experienced CTF players who had a diverse set of tools and background knowledge.</a:t>
            </a:r>
          </a:p>
          <a:p>
            <a:pPr marL="171450" lvl="0" indent="-171450" algn="l" rtl="0">
              <a:spcBef>
                <a:spcPts val="0"/>
              </a:spcBef>
              <a:spcAft>
                <a:spcPts val="0"/>
              </a:spcAft>
              <a:buFont typeface="Arial" panose="020B0604020202020204" pitchFamily="34" charset="0"/>
              <a:buChar char="•"/>
            </a:pPr>
            <a:r>
              <a:rPr lang="en-US" dirty="0"/>
              <a:t>The third question—what educational resources have helped build </a:t>
            </a:r>
            <a:r>
              <a:rPr lang="en-US" dirty="0" err="1"/>
              <a:t>cyberrelated</a:t>
            </a:r>
            <a:r>
              <a:rPr lang="en-US" dirty="0"/>
              <a:t> skills</a:t>
            </a:r>
          </a:p>
          <a:p>
            <a:pPr marL="628650" lvl="1" indent="-171450" algn="l" rtl="0">
              <a:spcBef>
                <a:spcPts val="0"/>
              </a:spcBef>
              <a:spcAft>
                <a:spcPts val="0"/>
              </a:spcAft>
              <a:buFont typeface="Arial" panose="020B0604020202020204" pitchFamily="34" charset="0"/>
              <a:buChar char="•"/>
            </a:pPr>
            <a:r>
              <a:rPr lang="en-US" dirty="0"/>
              <a:t>Participants highlighted a need for more resources for beginners.</a:t>
            </a:r>
          </a:p>
          <a:p>
            <a:pPr marL="1085850" lvl="2" indent="-171450" algn="l" rtl="0">
              <a:spcBef>
                <a:spcPts val="0"/>
              </a:spcBef>
              <a:spcAft>
                <a:spcPts val="0"/>
              </a:spcAft>
              <a:buFont typeface="Arial" panose="020B0604020202020204" pitchFamily="34" charset="0"/>
              <a:buChar char="•"/>
            </a:pPr>
            <a:r>
              <a:rPr lang="en-US" dirty="0"/>
              <a:t>We often say “Google is your best friend” but such a phrase is a double-edged sword. Beginners are often left to navigate the vast amount of tools and information on their own</a:t>
            </a:r>
          </a:p>
          <a:p>
            <a:pPr marL="1085850" lvl="2" indent="-171450" algn="l" rtl="0">
              <a:spcBef>
                <a:spcPts val="0"/>
              </a:spcBef>
              <a:spcAft>
                <a:spcPts val="0"/>
              </a:spcAft>
              <a:buFont typeface="Arial" panose="020B0604020202020204" pitchFamily="34" charset="0"/>
              <a:buChar char="•"/>
            </a:pPr>
            <a:r>
              <a:rPr lang="en-US" dirty="0"/>
              <a:t>Participants provided suggestions for increased mentorship via tutors or industry professions and more technological resources to help those from low-income communities</a:t>
            </a:r>
          </a:p>
          <a:p>
            <a:pPr marL="1085850" lvl="2" indent="-171450" algn="l" rtl="0">
              <a:spcBef>
                <a:spcPts val="0"/>
              </a:spcBef>
              <a:spcAft>
                <a:spcPts val="0"/>
              </a:spcAft>
              <a:buFont typeface="Arial" panose="020B0604020202020204" pitchFamily="34" charset="0"/>
              <a:buChar char="•"/>
            </a:pPr>
            <a:endParaRPr lang="en-US" dirty="0"/>
          </a:p>
          <a:p>
            <a:pPr marL="1085850" lvl="2" indent="-171450" algn="l" rtl="0">
              <a:spcBef>
                <a:spcPts val="0"/>
              </a:spcBef>
              <a:spcAft>
                <a:spcPts val="0"/>
              </a:spcAft>
              <a:buFont typeface="Arial" panose="020B0604020202020204" pitchFamily="34" charset="0"/>
              <a:buChar char="•"/>
            </a:pPr>
            <a:endParaRPr lang="en-US" dirty="0"/>
          </a:p>
          <a:p>
            <a:pPr marL="1085850" lvl="2"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When participants were asked how they advanced their cybersecurity and hacking skills, they reported</a:t>
            </a:r>
          </a:p>
          <a:p>
            <a:pPr marL="1085850" lvl="2" indent="-171450" algn="l" rtl="0">
              <a:spcBef>
                <a:spcPts val="0"/>
              </a:spcBef>
              <a:spcAft>
                <a:spcPts val="0"/>
              </a:spcAft>
              <a:buFont typeface="Arial" panose="020B0604020202020204" pitchFamily="34" charset="0"/>
              <a:buChar char="•"/>
            </a:pPr>
            <a:r>
              <a:rPr lang="en-US" dirty="0"/>
              <a:t>gaining experience in security tools and operating tools such as Linux, Wireshark, and </a:t>
            </a:r>
            <a:r>
              <a:rPr lang="en-US" dirty="0" err="1"/>
              <a:t>Ghidra</a:t>
            </a:r>
            <a:endParaRPr lang="en-US" dirty="0"/>
          </a:p>
          <a:p>
            <a:pPr marL="1085850" lvl="2" indent="-171450" algn="l" rtl="0">
              <a:spcBef>
                <a:spcPts val="0"/>
              </a:spcBef>
              <a:spcAft>
                <a:spcPts val="0"/>
              </a:spcAft>
              <a:buFont typeface="Arial" panose="020B0604020202020204" pitchFamily="34" charset="0"/>
              <a:buChar char="•"/>
            </a:pPr>
            <a:r>
              <a:rPr lang="en-US" dirty="0"/>
              <a:t>A virtual playground where individuals can experiment with tools and systems without consequences was also much desired</a:t>
            </a:r>
          </a:p>
          <a:p>
            <a:pPr marL="628650" lvl="1" indent="-171450" algn="l" rtl="0">
              <a:spcBef>
                <a:spcPts val="0"/>
              </a:spcBef>
              <a:spcAft>
                <a:spcPts val="0"/>
              </a:spcAft>
              <a:buFont typeface="Arial" panose="020B0604020202020204" pitchFamily="34" charset="0"/>
              <a:buChar char="•"/>
            </a:pPr>
            <a:r>
              <a:rPr lang="en-US" dirty="0"/>
              <a:t>To improve the attractiveness of CTFs, participants suggested we focus on targeted outreach and early intervention</a:t>
            </a:r>
          </a:p>
          <a:p>
            <a:pPr marL="1085850" lvl="2" indent="-171450" algn="l" rtl="0">
              <a:spcBef>
                <a:spcPts val="0"/>
              </a:spcBef>
              <a:spcAft>
                <a:spcPts val="0"/>
              </a:spcAft>
              <a:buFont typeface="Arial" panose="020B0604020202020204" pitchFamily="34" charset="0"/>
              <a:buChar char="•"/>
            </a:pPr>
            <a:r>
              <a:rPr lang="en-US" dirty="0"/>
              <a:t>Targeted outreach: adapt how CTF platforms and cybersecurity are presented to students who identify as a woman. Generic methods are not enough</a:t>
            </a:r>
          </a:p>
          <a:p>
            <a:pPr marL="1085850" lvl="2" indent="-171450" algn="l" rtl="0">
              <a:spcBef>
                <a:spcPts val="0"/>
              </a:spcBef>
              <a:spcAft>
                <a:spcPts val="0"/>
              </a:spcAft>
              <a:buFont typeface="Arial" panose="020B0604020202020204" pitchFamily="34" charset="0"/>
              <a:buChar char="•"/>
            </a:pPr>
            <a:r>
              <a:rPr lang="en-US" dirty="0"/>
              <a:t>Crafting this message for younger individuals is crucial because it can influence the direction an individual will take in their future career</a:t>
            </a:r>
          </a:p>
          <a:p>
            <a:pPr marL="628650" lvl="1" indent="-171450" algn="l" rtl="0">
              <a:spcBef>
                <a:spcPts val="0"/>
              </a:spcBef>
              <a:spcAft>
                <a:spcPts val="0"/>
              </a:spcAft>
              <a:buFont typeface="Arial" panose="020B0604020202020204" pitchFamily="34" charset="0"/>
              <a:buChar char="•"/>
            </a:pPr>
            <a:endParaRPr lang="en-US" dirty="0"/>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The broad set of sub-disciplines in cybersecurity can cause many to feel overwhelmed.</a:t>
            </a:r>
          </a:p>
          <a:p>
            <a:pPr marL="171450" lvl="0" indent="-171450" algn="l" rtl="0">
              <a:spcBef>
                <a:spcPts val="0"/>
              </a:spcBef>
              <a:spcAft>
                <a:spcPts val="0"/>
              </a:spcAft>
              <a:buFont typeface="Arial" panose="020B0604020202020204" pitchFamily="34" charset="0"/>
              <a:buChar char="•"/>
            </a:pPr>
            <a:r>
              <a:rPr lang="en-US" dirty="0"/>
              <a:t>A common side effect of exploring this field is a mixture of success and failure and sometimes frustration,</a:t>
            </a:r>
          </a:p>
          <a:p>
            <a:pPr marL="171450" lvl="0" indent="-171450" algn="l" rtl="0">
              <a:spcBef>
                <a:spcPts val="0"/>
              </a:spcBef>
              <a:spcAft>
                <a:spcPts val="0"/>
              </a:spcAft>
              <a:buFont typeface="Arial" panose="020B0604020202020204" pitchFamily="34" charset="0"/>
              <a:buChar char="•"/>
            </a:pPr>
            <a:r>
              <a:rPr lang="en-US" dirty="0"/>
              <a:t>Most participants suggested joining a club or community, especially those that promote under-represented backgrounds</a:t>
            </a:r>
          </a:p>
          <a:p>
            <a:pPr marL="628650" lvl="1" indent="-171450" algn="l" rtl="0">
              <a:spcBef>
                <a:spcPts val="0"/>
              </a:spcBef>
              <a:spcAft>
                <a:spcPts val="0"/>
              </a:spcAft>
              <a:buFont typeface="Arial" panose="020B0604020202020204" pitchFamily="34" charset="0"/>
              <a:buChar char="•"/>
            </a:pPr>
            <a:r>
              <a:rPr lang="en-US" dirty="0"/>
              <a:t>A hierarchal team in a CTF is a microcosm of this. More experienced CTF players can mentor those who are new to the field</a:t>
            </a:r>
          </a:p>
          <a:p>
            <a:pPr marL="628650" lvl="1" indent="-171450" algn="l" rtl="0">
              <a:spcBef>
                <a:spcPts val="0"/>
              </a:spcBef>
              <a:spcAft>
                <a:spcPts val="0"/>
              </a:spcAft>
              <a:buFont typeface="Arial" panose="020B0604020202020204" pitchFamily="34" charset="0"/>
              <a:buChar char="•"/>
            </a:pPr>
            <a:r>
              <a:rPr lang="en-US" dirty="0"/>
              <a:t>However, teams are a short-term solution. Once the CTF ends, who can women turn to </a:t>
            </a:r>
            <a:r>
              <a:rPr lang="en-US" dirty="0" err="1"/>
              <a:t>to</a:t>
            </a:r>
            <a:r>
              <a:rPr lang="en-US" dirty="0"/>
              <a:t> fuel their interest?</a:t>
            </a:r>
          </a:p>
          <a:p>
            <a:pPr marL="628650" lvl="1" indent="-171450" algn="l" rtl="0">
              <a:spcBef>
                <a:spcPts val="0"/>
              </a:spcBef>
              <a:spcAft>
                <a:spcPts val="0"/>
              </a:spcAft>
              <a:buFont typeface="Arial" panose="020B0604020202020204" pitchFamily="34" charset="0"/>
              <a:buChar char="•"/>
            </a:pPr>
            <a:r>
              <a:rPr lang="en-US" dirty="0"/>
              <a:t>Finding these communities outside of a CTF can be challenging due to geographical location, lack of awareness in diversity, or harassment</a:t>
            </a:r>
          </a:p>
          <a:p>
            <a:pPr marL="171450" lvl="0" indent="-171450" algn="l" rtl="0">
              <a:spcBef>
                <a:spcPts val="0"/>
              </a:spcBef>
              <a:spcAft>
                <a:spcPts val="0"/>
              </a:spcAft>
              <a:buFont typeface="Arial" panose="020B0604020202020204" pitchFamily="34" charset="0"/>
              <a:buChar char="•"/>
            </a:pPr>
            <a:r>
              <a:rPr lang="en-US" dirty="0"/>
              <a:t>We have a circular issue on our hands</a:t>
            </a:r>
          </a:p>
          <a:p>
            <a:pPr marL="628650" lvl="1" indent="-171450" algn="l" rtl="0">
              <a:spcBef>
                <a:spcPts val="0"/>
              </a:spcBef>
              <a:spcAft>
                <a:spcPts val="0"/>
              </a:spcAft>
              <a:buFont typeface="Arial" panose="020B0604020202020204" pitchFamily="34" charset="0"/>
              <a:buChar char="•"/>
            </a:pPr>
            <a:r>
              <a:rPr lang="en-US" dirty="0"/>
              <a:t>Women might not continue to pursue CTFs and cybersecurity without a support system</a:t>
            </a:r>
          </a:p>
          <a:p>
            <a:pPr marL="628650" lvl="1" indent="-171450" algn="l" rtl="0">
              <a:spcBef>
                <a:spcPts val="0"/>
              </a:spcBef>
              <a:spcAft>
                <a:spcPts val="0"/>
              </a:spcAft>
              <a:buFont typeface="Arial" panose="020B0604020202020204" pitchFamily="34" charset="0"/>
              <a:buChar char="•"/>
            </a:pPr>
            <a:r>
              <a:rPr lang="en-US" dirty="0"/>
              <a:t>But there needs to be an existing support system to recruit women</a:t>
            </a:r>
          </a:p>
          <a:p>
            <a:pPr marL="628650" lvl="1" indent="-171450" algn="l" rtl="0">
              <a:spcBef>
                <a:spcPts val="0"/>
              </a:spcBef>
              <a:spcAft>
                <a:spcPts val="0"/>
              </a:spcAft>
              <a:buFont typeface="Arial" panose="020B0604020202020204" pitchFamily="34" charset="0"/>
              <a:buChar char="•"/>
            </a:pPr>
            <a:r>
              <a:rPr lang="en-US" dirty="0"/>
              <a:t>Who becomes responsible for facilitating this intervention?</a:t>
            </a:r>
          </a:p>
          <a:p>
            <a:pPr marL="628650" lvl="1" indent="-171450" algn="l" rtl="0">
              <a:spcBef>
                <a:spcPts val="0"/>
              </a:spcBef>
              <a:spcAft>
                <a:spcPts val="0"/>
              </a:spcAft>
              <a:buFont typeface="Arial" panose="020B0604020202020204" pitchFamily="34" charset="0"/>
              <a:buChar char="•"/>
            </a:pPr>
            <a:r>
              <a:rPr lang="en-US" dirty="0"/>
              <a:t>This dilemma could be solved by accelerated partnerships and research from industry and academia</a:t>
            </a:r>
          </a:p>
          <a:p>
            <a:pPr marL="628650" lvl="1" indent="-171450" algn="l" rtl="0">
              <a:spcBef>
                <a:spcPts val="0"/>
              </a:spcBef>
              <a:spcAft>
                <a:spcPts val="0"/>
              </a:spcAft>
              <a:buFont typeface="Arial" panose="020B0604020202020204" pitchFamily="34" charset="0"/>
              <a:buChar char="•"/>
            </a:pPr>
            <a:r>
              <a:rPr lang="en-US" dirty="0"/>
              <a:t>Large corporations often have resource groups: forums that enrich belonging and deepen diversity within the company.</a:t>
            </a:r>
          </a:p>
          <a:p>
            <a:pPr marL="628650" lvl="1" indent="-171450" algn="l" rtl="0">
              <a:spcBef>
                <a:spcPts val="0"/>
              </a:spcBef>
              <a:spcAft>
                <a:spcPts val="0"/>
              </a:spcAft>
              <a:buFont typeface="Arial" panose="020B0604020202020204" pitchFamily="34" charset="0"/>
              <a:buChar char="•"/>
            </a:pPr>
            <a:r>
              <a:rPr lang="en-US" dirty="0"/>
              <a:t>What happens if employee in those resource groups went out into the community to mentor those who are new to their field? This can provide the support system that many of our participants have outlined is necessary.</a:t>
            </a: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92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304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imple 2">
  <p:cSld name="Simple 2">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10396608" y="372048"/>
            <a:ext cx="1414392" cy="413911"/>
          </a:xfrm>
          <a:prstGeom prst="rect">
            <a:avLst/>
          </a:prstGeom>
          <a:noFill/>
          <a:ln>
            <a:noFill/>
          </a:ln>
        </p:spPr>
      </p:pic>
      <p:sp>
        <p:nvSpPr>
          <p:cNvPr id="14" name="Google Shape;14;p3"/>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Text/Content Bar 3">
  <p:cSld name="Title/Text/Content Bar 3">
    <p:spTree>
      <p:nvGrpSpPr>
        <p:cNvPr id="1" name="Shape 46"/>
        <p:cNvGrpSpPr/>
        <p:nvPr/>
      </p:nvGrpSpPr>
      <p:grpSpPr>
        <a:xfrm>
          <a:off x="0" y="0"/>
          <a:ext cx="0" cy="0"/>
          <a:chOff x="0" y="0"/>
          <a:chExt cx="0" cy="0"/>
        </a:xfrm>
      </p:grpSpPr>
      <p:pic>
        <p:nvPicPr>
          <p:cNvPr id="47" name="Google Shape;47;p12"/>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8" name="Google Shape;48;p12"/>
          <p:cNvPicPr preferRelativeResize="0"/>
          <p:nvPr/>
        </p:nvPicPr>
        <p:blipFill rotWithShape="1">
          <a:blip r:embed="rId3">
            <a:alphaModFix/>
          </a:blip>
          <a:srcRect/>
          <a:stretch/>
        </p:blipFill>
        <p:spPr>
          <a:xfrm>
            <a:off x="228668" y="5560062"/>
            <a:ext cx="920751" cy="1031582"/>
          </a:xfrm>
          <a:prstGeom prst="rect">
            <a:avLst/>
          </a:prstGeom>
          <a:noFill/>
          <a:ln>
            <a:noFill/>
          </a:ln>
        </p:spPr>
      </p:pic>
      <p:sp>
        <p:nvSpPr>
          <p:cNvPr id="49" name="Google Shape;49;p12"/>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Text/Content Bar 4">
  <p:cSld name="Title/Text/Content Bar 4">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2" name="Google Shape;52;p13"/>
          <p:cNvPicPr preferRelativeResize="0"/>
          <p:nvPr/>
        </p:nvPicPr>
        <p:blipFill rotWithShape="1">
          <a:blip r:embed="rId3">
            <a:alphaModFix/>
          </a:blip>
          <a:srcRect/>
          <a:stretch/>
        </p:blipFill>
        <p:spPr>
          <a:xfrm>
            <a:off x="228668" y="5560062"/>
            <a:ext cx="920751" cy="1031582"/>
          </a:xfrm>
          <a:prstGeom prst="rect">
            <a:avLst/>
          </a:prstGeom>
          <a:noFill/>
          <a:ln>
            <a:noFill/>
          </a:ln>
        </p:spPr>
      </p:pic>
      <p:sp>
        <p:nvSpPr>
          <p:cNvPr id="53" name="Google Shape;53;p13"/>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Section Title Slides 1">
  <p:cSld name="Divider/Section Title Slides 1">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56" name="Google Shape;56;p14"/>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57" name="Google Shape;57;p14"/>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Section Title Slides 2">
  <p:cSld name="Divider/Section Title Slides 2">
    <p:spTree>
      <p:nvGrpSpPr>
        <p:cNvPr id="1"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0" name="Google Shape;60;p15"/>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61" name="Google Shape;61;p15"/>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Section Title Slides 3">
  <p:cSld name="Divider/Section Title Slides 3">
    <p:spTree>
      <p:nvGrpSpPr>
        <p:cNvPr id="1"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4" name="Google Shape;64;p16"/>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65" name="Google Shape;65;p16"/>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Section Title Slides 4">
  <p:cSld name="Divider/Section Title Slides 4">
    <p:spTree>
      <p:nvGrpSpPr>
        <p:cNvPr id="1"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8" name="Google Shape;68;p17"/>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69" name="Google Shape;69;p17"/>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Section Title Slides 5">
  <p:cSld name="Divider/Section Title Slides 5">
    <p:spTree>
      <p:nvGrpSpPr>
        <p:cNvPr id="1" name="Shape 70"/>
        <p:cNvGrpSpPr/>
        <p:nvPr/>
      </p:nvGrpSpPr>
      <p:grpSpPr>
        <a:xfrm>
          <a:off x="0" y="0"/>
          <a:ext cx="0" cy="0"/>
          <a:chOff x="0" y="0"/>
          <a:chExt cx="0" cy="0"/>
        </a:xfrm>
      </p:grpSpPr>
      <p:pic>
        <p:nvPicPr>
          <p:cNvPr id="71" name="Google Shape;71;p18"/>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72" name="Google Shape;72;p18"/>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73" name="Google Shape;73;p18"/>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Text/Content Bar 5">
  <p:cSld name="Title/Text/Content Bar 5">
    <p:spTree>
      <p:nvGrpSpPr>
        <p:cNvPr id="1" name="Shape 74"/>
        <p:cNvGrpSpPr/>
        <p:nvPr/>
      </p:nvGrpSpPr>
      <p:grpSpPr>
        <a:xfrm>
          <a:off x="0" y="0"/>
          <a:ext cx="0" cy="0"/>
          <a:chOff x="0" y="0"/>
          <a:chExt cx="0" cy="0"/>
        </a:xfrm>
      </p:grpSpPr>
      <p:pic>
        <p:nvPicPr>
          <p:cNvPr id="75" name="Google Shape;75;p19"/>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76" name="Google Shape;76;p19"/>
          <p:cNvPicPr preferRelativeResize="0"/>
          <p:nvPr/>
        </p:nvPicPr>
        <p:blipFill rotWithShape="1">
          <a:blip r:embed="rId3">
            <a:alphaModFix/>
          </a:blip>
          <a:srcRect/>
          <a:stretch/>
        </p:blipFill>
        <p:spPr>
          <a:xfrm>
            <a:off x="231090" y="270168"/>
            <a:ext cx="920751" cy="1031582"/>
          </a:xfrm>
          <a:prstGeom prst="rect">
            <a:avLst/>
          </a:prstGeom>
          <a:noFill/>
          <a:ln>
            <a:noFill/>
          </a:ln>
        </p:spPr>
      </p:pic>
      <p:sp>
        <p:nvSpPr>
          <p:cNvPr id="77" name="Google Shape;77;p19"/>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Text/Content Bar 6">
  <p:cSld name="Title/Text/Content Bar 6">
    <p:spTree>
      <p:nvGrpSpPr>
        <p:cNvPr id="1"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0" name="Google Shape;80;p20"/>
          <p:cNvPicPr preferRelativeResize="0"/>
          <p:nvPr/>
        </p:nvPicPr>
        <p:blipFill rotWithShape="1">
          <a:blip r:embed="rId3">
            <a:alphaModFix/>
          </a:blip>
          <a:srcRect/>
          <a:stretch/>
        </p:blipFill>
        <p:spPr>
          <a:xfrm>
            <a:off x="231090" y="270168"/>
            <a:ext cx="920751" cy="1031582"/>
          </a:xfrm>
          <a:prstGeom prst="rect">
            <a:avLst/>
          </a:prstGeom>
          <a:noFill/>
          <a:ln>
            <a:noFill/>
          </a:ln>
        </p:spPr>
      </p:pic>
      <p:sp>
        <p:nvSpPr>
          <p:cNvPr id="81" name="Google Shape;81;p20"/>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Text/Content Bar 7">
  <p:cSld name="Title/Text/Content Bar 7">
    <p:spTree>
      <p:nvGrpSpPr>
        <p:cNvPr id="1" name="Shape 82"/>
        <p:cNvGrpSpPr/>
        <p:nvPr/>
      </p:nvGrpSpPr>
      <p:grpSpPr>
        <a:xfrm>
          <a:off x="0" y="0"/>
          <a:ext cx="0" cy="0"/>
          <a:chOff x="0" y="0"/>
          <a:chExt cx="0" cy="0"/>
        </a:xfrm>
      </p:grpSpPr>
      <p:pic>
        <p:nvPicPr>
          <p:cNvPr id="83" name="Google Shape;83;p21"/>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21"/>
          <p:cNvPicPr preferRelativeResize="0"/>
          <p:nvPr/>
        </p:nvPicPr>
        <p:blipFill rotWithShape="1">
          <a:blip r:embed="rId3">
            <a:alphaModFix/>
          </a:blip>
          <a:srcRect/>
          <a:stretch/>
        </p:blipFill>
        <p:spPr>
          <a:xfrm>
            <a:off x="228668" y="5560062"/>
            <a:ext cx="920751" cy="1031582"/>
          </a:xfrm>
          <a:prstGeom prst="rect">
            <a:avLst/>
          </a:prstGeom>
          <a:noFill/>
          <a:ln>
            <a:noFill/>
          </a:ln>
        </p:spPr>
      </p:pic>
      <p:sp>
        <p:nvSpPr>
          <p:cNvPr id="85" name="Google Shape;85;p21"/>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re-Event Slide 1">
  <p:cSld name="Pre-Event Slide 1">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7" name="Google Shape;17;p4"/>
          <p:cNvPicPr preferRelativeResize="0"/>
          <p:nvPr/>
        </p:nvPicPr>
        <p:blipFill rotWithShape="1">
          <a:blip r:embed="rId3">
            <a:alphaModFix/>
          </a:blip>
          <a:srcRect/>
          <a:stretch/>
        </p:blipFill>
        <p:spPr>
          <a:xfrm>
            <a:off x="3121401" y="2438815"/>
            <a:ext cx="6000131" cy="17659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Text/Content Bar 8">
  <p:cSld name="Title/Text/Content Bar 8">
    <p:spTree>
      <p:nvGrpSpPr>
        <p:cNvPr id="1"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8" name="Google Shape;88;p22"/>
          <p:cNvPicPr preferRelativeResize="0"/>
          <p:nvPr/>
        </p:nvPicPr>
        <p:blipFill rotWithShape="1">
          <a:blip r:embed="rId3">
            <a:alphaModFix/>
          </a:blip>
          <a:srcRect/>
          <a:stretch/>
        </p:blipFill>
        <p:spPr>
          <a:xfrm>
            <a:off x="228668" y="5560062"/>
            <a:ext cx="920751" cy="1031582"/>
          </a:xfrm>
          <a:prstGeom prst="rect">
            <a:avLst/>
          </a:prstGeom>
          <a:noFill/>
          <a:ln>
            <a:noFill/>
          </a:ln>
        </p:spPr>
      </p:pic>
      <p:sp>
        <p:nvSpPr>
          <p:cNvPr id="89" name="Google Shape;89;p22"/>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Text/Content Rt 1">
  <p:cSld name="Title/Text/Content Rt 1">
    <p:spTree>
      <p:nvGrpSpPr>
        <p:cNvPr id="1" name="Shape 90"/>
        <p:cNvGrpSpPr/>
        <p:nvPr/>
      </p:nvGrpSpPr>
      <p:grpSpPr>
        <a:xfrm>
          <a:off x="0" y="0"/>
          <a:ext cx="0" cy="0"/>
          <a:chOff x="0" y="0"/>
          <a:chExt cx="0" cy="0"/>
        </a:xfrm>
      </p:grpSpPr>
      <p:pic>
        <p:nvPicPr>
          <p:cNvPr id="91" name="Google Shape;91;p2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2" name="Google Shape;92;p23"/>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pic>
        <p:nvPicPr>
          <p:cNvPr id="93" name="Google Shape;93;p23"/>
          <p:cNvPicPr preferRelativeResize="0"/>
          <p:nvPr/>
        </p:nvPicPr>
        <p:blipFill rotWithShape="1">
          <a:blip r:embed="rId3">
            <a:alphaModFix/>
          </a:blip>
          <a:srcRect/>
          <a:stretch/>
        </p:blipFill>
        <p:spPr>
          <a:xfrm>
            <a:off x="10730186" y="356202"/>
            <a:ext cx="1110345" cy="1243998"/>
          </a:xfrm>
          <a:prstGeom prst="rect">
            <a:avLst/>
          </a:prstGeom>
          <a:noFill/>
          <a:ln>
            <a:noFill/>
          </a:ln>
        </p:spPr>
      </p:pic>
      <p:sp>
        <p:nvSpPr>
          <p:cNvPr id="94" name="Google Shape;94;p23"/>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Text/Content Rt 2">
  <p:cSld name="Title/Text/Content Rt 2">
    <p:spTree>
      <p:nvGrpSpPr>
        <p:cNvPr id="1" name="Shape 95"/>
        <p:cNvGrpSpPr/>
        <p:nvPr/>
      </p:nvGrpSpPr>
      <p:grpSpPr>
        <a:xfrm>
          <a:off x="0" y="0"/>
          <a:ext cx="0" cy="0"/>
          <a:chOff x="0" y="0"/>
          <a:chExt cx="0" cy="0"/>
        </a:xfrm>
      </p:grpSpPr>
      <p:pic>
        <p:nvPicPr>
          <p:cNvPr id="96" name="Google Shape;96;p2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97" name="Google Shape;97;p24"/>
          <p:cNvPicPr preferRelativeResize="0"/>
          <p:nvPr/>
        </p:nvPicPr>
        <p:blipFill rotWithShape="1">
          <a:blip r:embed="rId3">
            <a:alphaModFix/>
          </a:blip>
          <a:srcRect/>
          <a:stretch/>
        </p:blipFill>
        <p:spPr>
          <a:xfrm>
            <a:off x="10730186" y="356202"/>
            <a:ext cx="1110345" cy="1243998"/>
          </a:xfrm>
          <a:prstGeom prst="rect">
            <a:avLst/>
          </a:prstGeom>
          <a:noFill/>
          <a:ln>
            <a:noFill/>
          </a:ln>
        </p:spPr>
      </p:pic>
      <p:sp>
        <p:nvSpPr>
          <p:cNvPr id="98" name="Google Shape;98;p24"/>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99" name="Google Shape;99;p24"/>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Text/Content Rt 3">
  <p:cSld name="Title/Text/Content Rt 3">
    <p:spTree>
      <p:nvGrpSpPr>
        <p:cNvPr id="1" name="Shape 100"/>
        <p:cNvGrpSpPr/>
        <p:nvPr/>
      </p:nvGrpSpPr>
      <p:grpSpPr>
        <a:xfrm>
          <a:off x="0" y="0"/>
          <a:ext cx="0" cy="0"/>
          <a:chOff x="0" y="0"/>
          <a:chExt cx="0" cy="0"/>
        </a:xfrm>
      </p:grpSpPr>
      <p:pic>
        <p:nvPicPr>
          <p:cNvPr id="101" name="Google Shape;101;p25"/>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02" name="Google Shape;102;p25"/>
          <p:cNvPicPr preferRelativeResize="0"/>
          <p:nvPr/>
        </p:nvPicPr>
        <p:blipFill rotWithShape="1">
          <a:blip r:embed="rId3">
            <a:alphaModFix/>
          </a:blip>
          <a:srcRect/>
          <a:stretch/>
        </p:blipFill>
        <p:spPr>
          <a:xfrm>
            <a:off x="10676914" y="5057775"/>
            <a:ext cx="1170215" cy="1489075"/>
          </a:xfrm>
          <a:prstGeom prst="rect">
            <a:avLst/>
          </a:prstGeom>
          <a:noFill/>
          <a:ln>
            <a:noFill/>
          </a:ln>
        </p:spPr>
      </p:pic>
      <p:sp>
        <p:nvSpPr>
          <p:cNvPr id="103" name="Google Shape;103;p25"/>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Text/Content Rt 4">
  <p:cSld name="Title/Text/Content Rt 4">
    <p:spTree>
      <p:nvGrpSpPr>
        <p:cNvPr id="1" name="Shape 104"/>
        <p:cNvGrpSpPr/>
        <p:nvPr/>
      </p:nvGrpSpPr>
      <p:grpSpPr>
        <a:xfrm>
          <a:off x="0" y="0"/>
          <a:ext cx="0" cy="0"/>
          <a:chOff x="0" y="0"/>
          <a:chExt cx="0" cy="0"/>
        </a:xfrm>
      </p:grpSpPr>
      <p:pic>
        <p:nvPicPr>
          <p:cNvPr id="105" name="Google Shape;105;p2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06" name="Google Shape;106;p26"/>
          <p:cNvPicPr preferRelativeResize="0"/>
          <p:nvPr/>
        </p:nvPicPr>
        <p:blipFill rotWithShape="1">
          <a:blip r:embed="rId3">
            <a:alphaModFix/>
          </a:blip>
          <a:srcRect/>
          <a:stretch/>
        </p:blipFill>
        <p:spPr>
          <a:xfrm>
            <a:off x="10676914" y="5057775"/>
            <a:ext cx="1170215" cy="1489075"/>
          </a:xfrm>
          <a:prstGeom prst="rect">
            <a:avLst/>
          </a:prstGeom>
          <a:noFill/>
          <a:ln>
            <a:noFill/>
          </a:ln>
        </p:spPr>
      </p:pic>
      <p:sp>
        <p:nvSpPr>
          <p:cNvPr id="107" name="Google Shape;107;p26"/>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wish Left 1">
  <p:cSld name="Swish Left 1">
    <p:spTree>
      <p:nvGrpSpPr>
        <p:cNvPr id="1" name="Shape 108"/>
        <p:cNvGrpSpPr/>
        <p:nvPr/>
      </p:nvGrpSpPr>
      <p:grpSpPr>
        <a:xfrm>
          <a:off x="0" y="0"/>
          <a:ext cx="0" cy="0"/>
          <a:chOff x="0" y="0"/>
          <a:chExt cx="0" cy="0"/>
        </a:xfrm>
      </p:grpSpPr>
      <p:pic>
        <p:nvPicPr>
          <p:cNvPr id="109" name="Google Shape;109;p27"/>
          <p:cNvPicPr preferRelativeResize="0"/>
          <p:nvPr/>
        </p:nvPicPr>
        <p:blipFill rotWithShape="1">
          <a:blip r:embed="rId2">
            <a:alphaModFix/>
          </a:blip>
          <a:srcRect/>
          <a:stretch/>
        </p:blipFill>
        <p:spPr>
          <a:xfrm>
            <a:off x="0" y="0"/>
            <a:ext cx="3041650" cy="6858000"/>
          </a:xfrm>
          <a:prstGeom prst="rect">
            <a:avLst/>
          </a:prstGeom>
          <a:noFill/>
          <a:ln>
            <a:noFill/>
          </a:ln>
        </p:spPr>
      </p:pic>
      <p:pic>
        <p:nvPicPr>
          <p:cNvPr id="110" name="Google Shape;110;p27"/>
          <p:cNvPicPr preferRelativeResize="0"/>
          <p:nvPr/>
        </p:nvPicPr>
        <p:blipFill rotWithShape="1">
          <a:blip r:embed="rId3">
            <a:alphaModFix/>
          </a:blip>
          <a:srcRect/>
          <a:stretch/>
        </p:blipFill>
        <p:spPr>
          <a:xfrm>
            <a:off x="351740" y="350795"/>
            <a:ext cx="1110345" cy="1243998"/>
          </a:xfrm>
          <a:prstGeom prst="rect">
            <a:avLst/>
          </a:prstGeom>
          <a:noFill/>
          <a:ln>
            <a:noFill/>
          </a:ln>
        </p:spPr>
      </p:pic>
      <p:sp>
        <p:nvSpPr>
          <p:cNvPr id="111" name="Google Shape;111;p27"/>
          <p:cNvSpPr txBox="1"/>
          <p:nvPr/>
        </p:nvSpPr>
        <p:spPr>
          <a:xfrm>
            <a:off x="95250" y="6309389"/>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accent6"/>
                </a:solidFill>
                <a:latin typeface="Montserrat SemiBold"/>
                <a:ea typeface="Montserrat SemiBold"/>
                <a:cs typeface="Montserrat SemiBold"/>
                <a:sym typeface="Montserrat SemiBold"/>
              </a:rPr>
              <a:t>cyberinitiative.org</a:t>
            </a:r>
            <a:endParaRPr sz="1000" b="1" i="0" u="none" strike="noStrike" cap="none">
              <a:solidFill>
                <a:schemeClr val="accent6"/>
              </a:solidFill>
              <a:latin typeface="Montserrat SemiBold"/>
              <a:ea typeface="Montserrat SemiBold"/>
              <a:cs typeface="Montserrat SemiBold"/>
              <a:sym typeface="Montserrat SemiBold"/>
            </a:endParaRPr>
          </a:p>
        </p:txBody>
      </p:sp>
      <p:sp>
        <p:nvSpPr>
          <p:cNvPr id="112" name="Google Shape;112;p27"/>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wish Left 2">
  <p:cSld name="Swish Left 2">
    <p:spTree>
      <p:nvGrpSpPr>
        <p:cNvPr id="1" name="Shape 113"/>
        <p:cNvGrpSpPr/>
        <p:nvPr/>
      </p:nvGrpSpPr>
      <p:grpSpPr>
        <a:xfrm>
          <a:off x="0" y="0"/>
          <a:ext cx="0" cy="0"/>
          <a:chOff x="0" y="0"/>
          <a:chExt cx="0" cy="0"/>
        </a:xfrm>
      </p:grpSpPr>
      <p:pic>
        <p:nvPicPr>
          <p:cNvPr id="114" name="Google Shape;114;p28"/>
          <p:cNvPicPr preferRelativeResize="0"/>
          <p:nvPr/>
        </p:nvPicPr>
        <p:blipFill rotWithShape="1">
          <a:blip r:embed="rId2">
            <a:alphaModFix/>
          </a:blip>
          <a:srcRect/>
          <a:stretch/>
        </p:blipFill>
        <p:spPr>
          <a:xfrm>
            <a:off x="0" y="0"/>
            <a:ext cx="3041650" cy="6858000"/>
          </a:xfrm>
          <a:prstGeom prst="rect">
            <a:avLst/>
          </a:prstGeom>
          <a:noFill/>
          <a:ln>
            <a:noFill/>
          </a:ln>
        </p:spPr>
      </p:pic>
      <p:pic>
        <p:nvPicPr>
          <p:cNvPr id="115" name="Google Shape;115;p28"/>
          <p:cNvPicPr preferRelativeResize="0"/>
          <p:nvPr/>
        </p:nvPicPr>
        <p:blipFill rotWithShape="1">
          <a:blip r:embed="rId3">
            <a:alphaModFix/>
          </a:blip>
          <a:srcRect/>
          <a:stretch/>
        </p:blipFill>
        <p:spPr>
          <a:xfrm>
            <a:off x="351740" y="350795"/>
            <a:ext cx="1110345" cy="1243998"/>
          </a:xfrm>
          <a:prstGeom prst="rect">
            <a:avLst/>
          </a:prstGeom>
          <a:noFill/>
          <a:ln>
            <a:noFill/>
          </a:ln>
        </p:spPr>
      </p:pic>
      <p:sp>
        <p:nvSpPr>
          <p:cNvPr id="116" name="Google Shape;116;p28"/>
          <p:cNvSpPr txBox="1"/>
          <p:nvPr/>
        </p:nvSpPr>
        <p:spPr>
          <a:xfrm>
            <a:off x="95250" y="6309389"/>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accent6"/>
                </a:solidFill>
                <a:latin typeface="Montserrat SemiBold"/>
                <a:ea typeface="Montserrat SemiBold"/>
                <a:cs typeface="Montserrat SemiBold"/>
                <a:sym typeface="Montserrat SemiBold"/>
              </a:rPr>
              <a:t>cyberinitiative.org</a:t>
            </a:r>
            <a:endParaRPr sz="1000" b="1" i="0" u="none" strike="noStrike" cap="none">
              <a:solidFill>
                <a:schemeClr val="accent6"/>
              </a:solidFill>
              <a:latin typeface="Montserrat SemiBold"/>
              <a:ea typeface="Montserrat SemiBold"/>
              <a:cs typeface="Montserrat SemiBold"/>
              <a:sym typeface="Montserrat SemiBold"/>
            </a:endParaRPr>
          </a:p>
        </p:txBody>
      </p:sp>
      <p:sp>
        <p:nvSpPr>
          <p:cNvPr id="117" name="Google Shape;117;p28"/>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wish Left 3">
  <p:cSld name="Swish Left 3">
    <p:spTree>
      <p:nvGrpSpPr>
        <p:cNvPr id="1"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a:stretch/>
        </p:blipFill>
        <p:spPr>
          <a:xfrm>
            <a:off x="0" y="0"/>
            <a:ext cx="3041650" cy="6858000"/>
          </a:xfrm>
          <a:prstGeom prst="rect">
            <a:avLst/>
          </a:prstGeom>
          <a:noFill/>
          <a:ln>
            <a:noFill/>
          </a:ln>
        </p:spPr>
      </p:pic>
      <p:pic>
        <p:nvPicPr>
          <p:cNvPr id="120" name="Google Shape;120;p29"/>
          <p:cNvPicPr preferRelativeResize="0"/>
          <p:nvPr/>
        </p:nvPicPr>
        <p:blipFill rotWithShape="1">
          <a:blip r:embed="rId3">
            <a:alphaModFix/>
          </a:blip>
          <a:srcRect/>
          <a:stretch/>
        </p:blipFill>
        <p:spPr>
          <a:xfrm>
            <a:off x="331494" y="5041900"/>
            <a:ext cx="1170215" cy="1489075"/>
          </a:xfrm>
          <a:prstGeom prst="rect">
            <a:avLst/>
          </a:prstGeom>
          <a:noFill/>
          <a:ln>
            <a:noFill/>
          </a:ln>
        </p:spPr>
      </p:pic>
      <p:sp>
        <p:nvSpPr>
          <p:cNvPr id="121" name="Google Shape;121;p29"/>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wish Left 4">
  <p:cSld name="Swish Left 4">
    <p:spTree>
      <p:nvGrpSpPr>
        <p:cNvPr id="1" name="Shape 122"/>
        <p:cNvGrpSpPr/>
        <p:nvPr/>
      </p:nvGrpSpPr>
      <p:grpSpPr>
        <a:xfrm>
          <a:off x="0" y="0"/>
          <a:ext cx="0" cy="0"/>
          <a:chOff x="0" y="0"/>
          <a:chExt cx="0" cy="0"/>
        </a:xfrm>
      </p:grpSpPr>
      <p:pic>
        <p:nvPicPr>
          <p:cNvPr id="123" name="Google Shape;123;p30"/>
          <p:cNvPicPr preferRelativeResize="0"/>
          <p:nvPr/>
        </p:nvPicPr>
        <p:blipFill rotWithShape="1">
          <a:blip r:embed="rId2">
            <a:alphaModFix/>
          </a:blip>
          <a:srcRect/>
          <a:stretch/>
        </p:blipFill>
        <p:spPr>
          <a:xfrm>
            <a:off x="0" y="0"/>
            <a:ext cx="3041650" cy="6858000"/>
          </a:xfrm>
          <a:prstGeom prst="rect">
            <a:avLst/>
          </a:prstGeom>
          <a:noFill/>
          <a:ln>
            <a:noFill/>
          </a:ln>
        </p:spPr>
      </p:pic>
      <p:pic>
        <p:nvPicPr>
          <p:cNvPr id="124" name="Google Shape;124;p30"/>
          <p:cNvPicPr preferRelativeResize="0"/>
          <p:nvPr/>
        </p:nvPicPr>
        <p:blipFill rotWithShape="1">
          <a:blip r:embed="rId3">
            <a:alphaModFix/>
          </a:blip>
          <a:srcRect/>
          <a:stretch/>
        </p:blipFill>
        <p:spPr>
          <a:xfrm>
            <a:off x="331494" y="5041900"/>
            <a:ext cx="1170215" cy="1489075"/>
          </a:xfrm>
          <a:prstGeom prst="rect">
            <a:avLst/>
          </a:prstGeom>
          <a:noFill/>
          <a:ln>
            <a:noFill/>
          </a:ln>
        </p:spPr>
      </p:pic>
      <p:sp>
        <p:nvSpPr>
          <p:cNvPr id="125" name="Google Shape;125;p30"/>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wish Right 1">
  <p:cSld name="Swish Right 1">
    <p:spTree>
      <p:nvGrpSpPr>
        <p:cNvPr id="1" name="Shape 126"/>
        <p:cNvGrpSpPr/>
        <p:nvPr/>
      </p:nvGrpSpPr>
      <p:grpSpPr>
        <a:xfrm>
          <a:off x="0" y="0"/>
          <a:ext cx="0" cy="0"/>
          <a:chOff x="0" y="0"/>
          <a:chExt cx="0" cy="0"/>
        </a:xfrm>
      </p:grpSpPr>
      <p:pic>
        <p:nvPicPr>
          <p:cNvPr id="127" name="Google Shape;127;p31"/>
          <p:cNvPicPr preferRelativeResize="0"/>
          <p:nvPr/>
        </p:nvPicPr>
        <p:blipFill rotWithShape="1">
          <a:blip r:embed="rId2">
            <a:alphaModFix/>
          </a:blip>
          <a:srcRect/>
          <a:stretch/>
        </p:blipFill>
        <p:spPr>
          <a:xfrm>
            <a:off x="9150350" y="0"/>
            <a:ext cx="3041650" cy="6858000"/>
          </a:xfrm>
          <a:prstGeom prst="rect">
            <a:avLst/>
          </a:prstGeom>
          <a:noFill/>
          <a:ln>
            <a:noFill/>
          </a:ln>
        </p:spPr>
      </p:pic>
      <p:pic>
        <p:nvPicPr>
          <p:cNvPr id="128" name="Google Shape;128;p31"/>
          <p:cNvPicPr preferRelativeResize="0"/>
          <p:nvPr/>
        </p:nvPicPr>
        <p:blipFill rotWithShape="1">
          <a:blip r:embed="rId3">
            <a:alphaModFix/>
          </a:blip>
          <a:srcRect/>
          <a:stretch/>
        </p:blipFill>
        <p:spPr>
          <a:xfrm>
            <a:off x="10735318" y="346340"/>
            <a:ext cx="1110345" cy="1243998"/>
          </a:xfrm>
          <a:prstGeom prst="rect">
            <a:avLst/>
          </a:prstGeom>
          <a:noFill/>
          <a:ln>
            <a:noFill/>
          </a:ln>
        </p:spPr>
      </p:pic>
      <p:sp>
        <p:nvSpPr>
          <p:cNvPr id="129" name="Google Shape;129;p31"/>
          <p:cNvSpPr txBox="1"/>
          <p:nvPr/>
        </p:nvSpPr>
        <p:spPr>
          <a:xfrm>
            <a:off x="10462953" y="6311284"/>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accent6"/>
                </a:solidFill>
                <a:latin typeface="Montserrat SemiBold"/>
                <a:ea typeface="Montserrat SemiBold"/>
                <a:cs typeface="Montserrat SemiBold"/>
                <a:sym typeface="Montserrat SemiBold"/>
              </a:rPr>
              <a:t>cyberinitiative.org</a:t>
            </a:r>
            <a:endParaRPr sz="1000" b="1" i="0" u="none" strike="noStrike" cap="none">
              <a:solidFill>
                <a:schemeClr val="accent6"/>
              </a:solidFill>
              <a:latin typeface="Montserrat SemiBold"/>
              <a:ea typeface="Montserrat SemiBold"/>
              <a:cs typeface="Montserrat SemiBold"/>
              <a:sym typeface="Montserrat SemiBold"/>
            </a:endParaRPr>
          </a:p>
        </p:txBody>
      </p:sp>
      <p:sp>
        <p:nvSpPr>
          <p:cNvPr id="130" name="Google Shape;130;p31"/>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e-Event Slide 2" type="blank">
  <p:cSld name="BLANK">
    <p:bg>
      <p:bgPr>
        <a:solidFill>
          <a:schemeClr val="accent1"/>
        </a:solidFill>
        <a:effectLst/>
      </p:bgPr>
    </p:bg>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a:stretch/>
        </p:blipFill>
        <p:spPr>
          <a:xfrm>
            <a:off x="3121401" y="2438815"/>
            <a:ext cx="6000131" cy="17659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ish Right 2">
  <p:cSld name="Swish Right 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9150350" y="0"/>
            <a:ext cx="3041650" cy="6858000"/>
          </a:xfrm>
          <a:prstGeom prst="rect">
            <a:avLst/>
          </a:prstGeom>
          <a:noFill/>
          <a:ln>
            <a:noFill/>
          </a:ln>
        </p:spPr>
      </p:pic>
      <p:pic>
        <p:nvPicPr>
          <p:cNvPr id="133" name="Google Shape;133;p32"/>
          <p:cNvPicPr preferRelativeResize="0"/>
          <p:nvPr/>
        </p:nvPicPr>
        <p:blipFill rotWithShape="1">
          <a:blip r:embed="rId3">
            <a:alphaModFix/>
          </a:blip>
          <a:srcRect/>
          <a:stretch/>
        </p:blipFill>
        <p:spPr>
          <a:xfrm>
            <a:off x="10735318" y="346340"/>
            <a:ext cx="1110345" cy="1243998"/>
          </a:xfrm>
          <a:prstGeom prst="rect">
            <a:avLst/>
          </a:prstGeom>
          <a:noFill/>
          <a:ln>
            <a:noFill/>
          </a:ln>
        </p:spPr>
      </p:pic>
      <p:sp>
        <p:nvSpPr>
          <p:cNvPr id="134" name="Google Shape;134;p32"/>
          <p:cNvSpPr txBox="1"/>
          <p:nvPr/>
        </p:nvSpPr>
        <p:spPr>
          <a:xfrm>
            <a:off x="10462953" y="6311284"/>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i="0" u="none" strike="noStrike" cap="none">
                <a:solidFill>
                  <a:schemeClr val="accent6"/>
                </a:solidFill>
                <a:latin typeface="Montserrat SemiBold"/>
                <a:ea typeface="Montserrat SemiBold"/>
                <a:cs typeface="Montserrat SemiBold"/>
                <a:sym typeface="Montserrat SemiBold"/>
              </a:rPr>
              <a:t>cyberinitiative.org</a:t>
            </a:r>
            <a:endParaRPr sz="1000" b="1" i="0" u="none" strike="noStrike" cap="none">
              <a:solidFill>
                <a:schemeClr val="accent6"/>
              </a:solidFill>
              <a:latin typeface="Montserrat SemiBold"/>
              <a:ea typeface="Montserrat SemiBold"/>
              <a:cs typeface="Montserrat SemiBold"/>
              <a:sym typeface="Montserrat SemiBold"/>
            </a:endParaRPr>
          </a:p>
        </p:txBody>
      </p:sp>
      <p:sp>
        <p:nvSpPr>
          <p:cNvPr id="135" name="Google Shape;135;p32"/>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wish Right 3 no page #">
  <p:cSld name="Swish Right 3 no page #">
    <p:spTree>
      <p:nvGrpSpPr>
        <p:cNvPr id="1" name="Shape 136"/>
        <p:cNvGrpSpPr/>
        <p:nvPr/>
      </p:nvGrpSpPr>
      <p:grpSpPr>
        <a:xfrm>
          <a:off x="0" y="0"/>
          <a:ext cx="0" cy="0"/>
          <a:chOff x="0" y="0"/>
          <a:chExt cx="0" cy="0"/>
        </a:xfrm>
      </p:grpSpPr>
      <p:pic>
        <p:nvPicPr>
          <p:cNvPr id="137" name="Google Shape;137;p33"/>
          <p:cNvPicPr preferRelativeResize="0"/>
          <p:nvPr/>
        </p:nvPicPr>
        <p:blipFill rotWithShape="1">
          <a:blip r:embed="rId2">
            <a:alphaModFix/>
          </a:blip>
          <a:srcRect/>
          <a:stretch/>
        </p:blipFill>
        <p:spPr>
          <a:xfrm>
            <a:off x="9155658" y="0"/>
            <a:ext cx="3036342" cy="6858000"/>
          </a:xfrm>
          <a:prstGeom prst="rect">
            <a:avLst/>
          </a:prstGeom>
          <a:noFill/>
          <a:ln>
            <a:noFill/>
          </a:ln>
        </p:spPr>
      </p:pic>
      <p:pic>
        <p:nvPicPr>
          <p:cNvPr id="138" name="Google Shape;138;p33"/>
          <p:cNvPicPr preferRelativeResize="0"/>
          <p:nvPr/>
        </p:nvPicPr>
        <p:blipFill rotWithShape="1">
          <a:blip r:embed="rId3">
            <a:alphaModFix/>
          </a:blip>
          <a:srcRect/>
          <a:stretch/>
        </p:blipFill>
        <p:spPr>
          <a:xfrm>
            <a:off x="10677437" y="5053167"/>
            <a:ext cx="1170215" cy="14890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wish Right 3">
  <p:cSld name="Swish Right 3">
    <p:spTree>
      <p:nvGrpSpPr>
        <p:cNvPr id="1" name="Shape 139"/>
        <p:cNvGrpSpPr/>
        <p:nvPr/>
      </p:nvGrpSpPr>
      <p:grpSpPr>
        <a:xfrm>
          <a:off x="0" y="0"/>
          <a:ext cx="0" cy="0"/>
          <a:chOff x="0" y="0"/>
          <a:chExt cx="0" cy="0"/>
        </a:xfrm>
      </p:grpSpPr>
      <p:pic>
        <p:nvPicPr>
          <p:cNvPr id="140" name="Google Shape;140;p34"/>
          <p:cNvPicPr preferRelativeResize="0"/>
          <p:nvPr/>
        </p:nvPicPr>
        <p:blipFill rotWithShape="1">
          <a:blip r:embed="rId2">
            <a:alphaModFix/>
          </a:blip>
          <a:srcRect/>
          <a:stretch/>
        </p:blipFill>
        <p:spPr>
          <a:xfrm>
            <a:off x="9155658" y="0"/>
            <a:ext cx="3036342" cy="6858000"/>
          </a:xfrm>
          <a:prstGeom prst="rect">
            <a:avLst/>
          </a:prstGeom>
          <a:noFill/>
          <a:ln>
            <a:noFill/>
          </a:ln>
        </p:spPr>
      </p:pic>
      <p:pic>
        <p:nvPicPr>
          <p:cNvPr id="141" name="Google Shape;141;p34"/>
          <p:cNvPicPr preferRelativeResize="0"/>
          <p:nvPr/>
        </p:nvPicPr>
        <p:blipFill rotWithShape="1">
          <a:blip r:embed="rId3">
            <a:alphaModFix/>
          </a:blip>
          <a:srcRect/>
          <a:stretch/>
        </p:blipFill>
        <p:spPr>
          <a:xfrm>
            <a:off x="10677437" y="5053167"/>
            <a:ext cx="1170215" cy="1489075"/>
          </a:xfrm>
          <a:prstGeom prst="rect">
            <a:avLst/>
          </a:prstGeom>
          <a:noFill/>
          <a:ln>
            <a:noFill/>
          </a:ln>
        </p:spPr>
      </p:pic>
      <p:sp>
        <p:nvSpPr>
          <p:cNvPr id="142" name="Google Shape;142;p34"/>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wish Right 4">
  <p:cSld name="Swish Right 4">
    <p:spTree>
      <p:nvGrpSpPr>
        <p:cNvPr id="1" name="Shape 143"/>
        <p:cNvGrpSpPr/>
        <p:nvPr/>
      </p:nvGrpSpPr>
      <p:grpSpPr>
        <a:xfrm>
          <a:off x="0" y="0"/>
          <a:ext cx="0" cy="0"/>
          <a:chOff x="0" y="0"/>
          <a:chExt cx="0" cy="0"/>
        </a:xfrm>
      </p:grpSpPr>
      <p:pic>
        <p:nvPicPr>
          <p:cNvPr id="144" name="Google Shape;144;p35"/>
          <p:cNvPicPr preferRelativeResize="0"/>
          <p:nvPr/>
        </p:nvPicPr>
        <p:blipFill rotWithShape="1">
          <a:blip r:embed="rId2">
            <a:alphaModFix/>
          </a:blip>
          <a:srcRect/>
          <a:stretch/>
        </p:blipFill>
        <p:spPr>
          <a:xfrm>
            <a:off x="9155658" y="0"/>
            <a:ext cx="3036342" cy="6858000"/>
          </a:xfrm>
          <a:prstGeom prst="rect">
            <a:avLst/>
          </a:prstGeom>
          <a:noFill/>
          <a:ln>
            <a:noFill/>
          </a:ln>
        </p:spPr>
      </p:pic>
      <p:pic>
        <p:nvPicPr>
          <p:cNvPr id="145" name="Google Shape;145;p35"/>
          <p:cNvPicPr preferRelativeResize="0"/>
          <p:nvPr/>
        </p:nvPicPr>
        <p:blipFill rotWithShape="1">
          <a:blip r:embed="rId3">
            <a:alphaModFix/>
          </a:blip>
          <a:srcRect/>
          <a:stretch/>
        </p:blipFill>
        <p:spPr>
          <a:xfrm>
            <a:off x="10677437" y="5053167"/>
            <a:ext cx="1170215" cy="1489075"/>
          </a:xfrm>
          <a:prstGeom prst="rect">
            <a:avLst/>
          </a:prstGeom>
          <a:noFill/>
          <a:ln>
            <a:noFill/>
          </a:ln>
        </p:spPr>
      </p:pic>
      <p:sp>
        <p:nvSpPr>
          <p:cNvPr id="146" name="Google Shape;146;p35"/>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imple 1">
  <p:cSld name="Simple 1">
    <p:spTree>
      <p:nvGrpSpPr>
        <p:cNvPr id="1" name="Shape 147"/>
        <p:cNvGrpSpPr/>
        <p:nvPr/>
      </p:nvGrpSpPr>
      <p:grpSpPr>
        <a:xfrm>
          <a:off x="0" y="0"/>
          <a:ext cx="0" cy="0"/>
          <a:chOff x="0" y="0"/>
          <a:chExt cx="0" cy="0"/>
        </a:xfrm>
      </p:grpSpPr>
      <p:sp>
        <p:nvSpPr>
          <p:cNvPr id="148" name="Google Shape;148;p36"/>
          <p:cNvSpPr txBox="1"/>
          <p:nvPr/>
        </p:nvSpPr>
        <p:spPr>
          <a:xfrm>
            <a:off x="10396608" y="6290903"/>
            <a:ext cx="1520547" cy="26229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1"/>
              </a:buClr>
              <a:buSzPts val="1000"/>
              <a:buFont typeface="Arial"/>
              <a:buNone/>
            </a:pPr>
            <a:r>
              <a:rPr lang="en-US" sz="1000" b="0" i="0" u="none" strike="noStrike" cap="none">
                <a:solidFill>
                  <a:schemeClr val="dk1"/>
                </a:solidFill>
                <a:latin typeface="Montserrat"/>
                <a:ea typeface="Montserrat"/>
                <a:cs typeface="Montserrat"/>
                <a:sym typeface="Montserrat"/>
              </a:rPr>
              <a:t>cyberinitiative.org</a:t>
            </a:r>
            <a:endParaRPr sz="1000" b="0" i="0" u="none" strike="noStrike" cap="none">
              <a:solidFill>
                <a:schemeClr val="dk1"/>
              </a:solidFill>
              <a:latin typeface="Montserrat"/>
              <a:ea typeface="Montserrat"/>
              <a:cs typeface="Montserrat"/>
              <a:sym typeface="Montserrat"/>
            </a:endParaRPr>
          </a:p>
        </p:txBody>
      </p:sp>
      <p:pic>
        <p:nvPicPr>
          <p:cNvPr id="149" name="Google Shape;149;p36"/>
          <p:cNvPicPr preferRelativeResize="0"/>
          <p:nvPr/>
        </p:nvPicPr>
        <p:blipFill rotWithShape="1">
          <a:blip r:embed="rId2">
            <a:alphaModFix/>
          </a:blip>
          <a:srcRect/>
          <a:stretch/>
        </p:blipFill>
        <p:spPr>
          <a:xfrm>
            <a:off x="10396608" y="372048"/>
            <a:ext cx="1414392" cy="413911"/>
          </a:xfrm>
          <a:prstGeom prst="rect">
            <a:avLst/>
          </a:prstGeom>
          <a:noFill/>
          <a:ln>
            <a:noFill/>
          </a:ln>
        </p:spPr>
      </p:pic>
      <p:sp>
        <p:nvSpPr>
          <p:cNvPr id="150" name="Google Shape;150;p36"/>
          <p:cNvSpPr txBox="1"/>
          <p:nvPr/>
        </p:nvSpPr>
        <p:spPr>
          <a:xfrm>
            <a:off x="304800" y="6280901"/>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mple Bar">
  <p:cSld name="Simple Bar">
    <p:spTree>
      <p:nvGrpSpPr>
        <p:cNvPr id="1" name="Shape 151"/>
        <p:cNvGrpSpPr/>
        <p:nvPr/>
      </p:nvGrpSpPr>
      <p:grpSpPr>
        <a:xfrm>
          <a:off x="0" y="0"/>
          <a:ext cx="0" cy="0"/>
          <a:chOff x="0" y="0"/>
          <a:chExt cx="0" cy="0"/>
        </a:xfrm>
      </p:grpSpPr>
      <p:pic>
        <p:nvPicPr>
          <p:cNvPr id="152" name="Google Shape;152;p3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3" name="Google Shape;153;p37"/>
          <p:cNvSpPr txBox="1"/>
          <p:nvPr/>
        </p:nvSpPr>
        <p:spPr>
          <a:xfrm>
            <a:off x="10363200" y="6553986"/>
            <a:ext cx="1520547" cy="262297"/>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lt1"/>
              </a:buClr>
              <a:buSzPts val="1000"/>
              <a:buFont typeface="Arial"/>
              <a:buNone/>
            </a:pPr>
            <a:r>
              <a:rPr lang="en-US" sz="1000" b="0" i="0" u="none" strike="noStrike" cap="none">
                <a:solidFill>
                  <a:schemeClr val="lt1"/>
                </a:solidFill>
                <a:latin typeface="Montserrat Medium"/>
                <a:ea typeface="Montserrat Medium"/>
                <a:cs typeface="Montserrat Medium"/>
                <a:sym typeface="Montserrat Medium"/>
              </a:rPr>
              <a:t>cyberinitiative.org</a:t>
            </a:r>
            <a:endParaRPr sz="1000" b="0" i="0" u="none" strike="noStrike" cap="none">
              <a:solidFill>
                <a:schemeClr val="lt1"/>
              </a:solidFill>
              <a:latin typeface="Montserrat Medium"/>
              <a:ea typeface="Montserrat Medium"/>
              <a:cs typeface="Montserrat Medium"/>
              <a:sym typeface="Montserrat Medium"/>
            </a:endParaRPr>
          </a:p>
        </p:txBody>
      </p:sp>
      <p:pic>
        <p:nvPicPr>
          <p:cNvPr id="154" name="Google Shape;154;p37"/>
          <p:cNvPicPr preferRelativeResize="0"/>
          <p:nvPr/>
        </p:nvPicPr>
        <p:blipFill rotWithShape="1">
          <a:blip r:embed="rId3">
            <a:alphaModFix/>
          </a:blip>
          <a:srcRect/>
          <a:stretch/>
        </p:blipFill>
        <p:spPr>
          <a:xfrm>
            <a:off x="10396608" y="372048"/>
            <a:ext cx="1414392" cy="413911"/>
          </a:xfrm>
          <a:prstGeom prst="rect">
            <a:avLst/>
          </a:prstGeom>
          <a:noFill/>
          <a:ln>
            <a:noFill/>
          </a:ln>
        </p:spPr>
      </p:pic>
      <p:sp>
        <p:nvSpPr>
          <p:cNvPr id="155" name="Google Shape;155;p37"/>
          <p:cNvSpPr txBox="1"/>
          <p:nvPr/>
        </p:nvSpPr>
        <p:spPr>
          <a:xfrm>
            <a:off x="304800" y="6181145"/>
            <a:ext cx="659476"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amp;A Slides 1">
  <p:cSld name="Q&amp;A Slides 1">
    <p:spTree>
      <p:nvGrpSpPr>
        <p:cNvPr id="1" name="Shape 156"/>
        <p:cNvGrpSpPr/>
        <p:nvPr/>
      </p:nvGrpSpPr>
      <p:grpSpPr>
        <a:xfrm>
          <a:off x="0" y="0"/>
          <a:ext cx="0" cy="0"/>
          <a:chOff x="0" y="0"/>
          <a:chExt cx="0" cy="0"/>
        </a:xfrm>
      </p:grpSpPr>
      <p:pic>
        <p:nvPicPr>
          <p:cNvPr id="157" name="Google Shape;157;p38"/>
          <p:cNvPicPr preferRelativeResize="0"/>
          <p:nvPr/>
        </p:nvPicPr>
        <p:blipFill rotWithShape="1">
          <a:blip r:embed="rId2">
            <a:alphaModFix/>
          </a:blip>
          <a:srcRect/>
          <a:stretch/>
        </p:blipFill>
        <p:spPr>
          <a:xfrm>
            <a:off x="0" y="-794"/>
            <a:ext cx="12192000" cy="6858000"/>
          </a:xfrm>
          <a:prstGeom prst="rect">
            <a:avLst/>
          </a:prstGeom>
          <a:noFill/>
          <a:ln>
            <a:noFill/>
          </a:ln>
        </p:spPr>
      </p:pic>
      <p:pic>
        <p:nvPicPr>
          <p:cNvPr id="158" name="Google Shape;158;p38"/>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159" name="Google Shape;159;p38"/>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60" name="Google Shape;160;p38"/>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Questions?</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amp;A Slides 2">
  <p:cSld name="Q&amp;A Slides 2">
    <p:bg>
      <p:bgPr>
        <a:solidFill>
          <a:schemeClr val="accent1"/>
        </a:solidFill>
        <a:effectLst/>
      </p:bgPr>
    </p:bg>
    <p:spTree>
      <p:nvGrpSpPr>
        <p:cNvPr id="1" name="Shape 161"/>
        <p:cNvGrpSpPr/>
        <p:nvPr/>
      </p:nvGrpSpPr>
      <p:grpSpPr>
        <a:xfrm>
          <a:off x="0" y="0"/>
          <a:ext cx="0" cy="0"/>
          <a:chOff x="0" y="0"/>
          <a:chExt cx="0" cy="0"/>
        </a:xfrm>
      </p:grpSpPr>
      <p:pic>
        <p:nvPicPr>
          <p:cNvPr id="162" name="Google Shape;162;p39"/>
          <p:cNvPicPr preferRelativeResize="0"/>
          <p:nvPr/>
        </p:nvPicPr>
        <p:blipFill rotWithShape="1">
          <a:blip r:embed="rId2">
            <a:alphaModFix/>
          </a:blip>
          <a:srcRect/>
          <a:stretch/>
        </p:blipFill>
        <p:spPr>
          <a:xfrm>
            <a:off x="9026969" y="26988"/>
            <a:ext cx="3250053" cy="6802437"/>
          </a:xfrm>
          <a:prstGeom prst="rect">
            <a:avLst/>
          </a:prstGeom>
          <a:noFill/>
          <a:ln>
            <a:noFill/>
          </a:ln>
        </p:spPr>
      </p:pic>
      <p:sp>
        <p:nvSpPr>
          <p:cNvPr id="163" name="Google Shape;163;p39"/>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64" name="Google Shape;164;p39"/>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Questions?</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amp;A Slides 3">
  <p:cSld name="Q&amp;A Slides 3">
    <p:spTree>
      <p:nvGrpSpPr>
        <p:cNvPr id="1" name="Shape 165"/>
        <p:cNvGrpSpPr/>
        <p:nvPr/>
      </p:nvGrpSpPr>
      <p:grpSpPr>
        <a:xfrm>
          <a:off x="0" y="0"/>
          <a:ext cx="0" cy="0"/>
          <a:chOff x="0" y="0"/>
          <a:chExt cx="0" cy="0"/>
        </a:xfrm>
      </p:grpSpPr>
      <p:pic>
        <p:nvPicPr>
          <p:cNvPr id="166" name="Google Shape;166;p4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67" name="Google Shape;167;p40"/>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168" name="Google Shape;168;p40"/>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69" name="Google Shape;169;p40"/>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Questions?</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ost-Event 1">
  <p:cSld name="Post-Event 1">
    <p:spTree>
      <p:nvGrpSpPr>
        <p:cNvPr id="1" name="Shape 170"/>
        <p:cNvGrpSpPr/>
        <p:nvPr/>
      </p:nvGrpSpPr>
      <p:grpSpPr>
        <a:xfrm>
          <a:off x="0" y="0"/>
          <a:ext cx="0" cy="0"/>
          <a:chOff x="0" y="0"/>
          <a:chExt cx="0" cy="0"/>
        </a:xfrm>
      </p:grpSpPr>
      <p:pic>
        <p:nvPicPr>
          <p:cNvPr id="171" name="Google Shape;171;p41"/>
          <p:cNvPicPr preferRelativeResize="0"/>
          <p:nvPr/>
        </p:nvPicPr>
        <p:blipFill rotWithShape="1">
          <a:blip r:embed="rId2">
            <a:alphaModFix/>
          </a:blip>
          <a:srcRect/>
          <a:stretch/>
        </p:blipFill>
        <p:spPr>
          <a:xfrm>
            <a:off x="0" y="-794"/>
            <a:ext cx="12192000" cy="6858000"/>
          </a:xfrm>
          <a:prstGeom prst="rect">
            <a:avLst/>
          </a:prstGeom>
          <a:noFill/>
          <a:ln>
            <a:noFill/>
          </a:ln>
        </p:spPr>
      </p:pic>
      <p:pic>
        <p:nvPicPr>
          <p:cNvPr id="172" name="Google Shape;172;p41"/>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173" name="Google Shape;173;p41"/>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74" name="Google Shape;174;p41"/>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Thank you</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e-Event Slide 3">
  <p:cSld name="Pre-Event Slide 3">
    <p:spTree>
      <p:nvGrpSpPr>
        <p:cNvPr id="1" name="Shape 20"/>
        <p:cNvGrpSpPr/>
        <p:nvPr/>
      </p:nvGrpSpPr>
      <p:grpSpPr>
        <a:xfrm>
          <a:off x="0" y="0"/>
          <a:ext cx="0" cy="0"/>
          <a:chOff x="0" y="0"/>
          <a:chExt cx="0" cy="0"/>
        </a:xfrm>
      </p:grpSpPr>
      <p:pic>
        <p:nvPicPr>
          <p:cNvPr id="21" name="Google Shape;21;p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2" name="Google Shape;22;p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 name="Google Shape;23;p6"/>
          <p:cNvPicPr preferRelativeResize="0"/>
          <p:nvPr/>
        </p:nvPicPr>
        <p:blipFill rotWithShape="1">
          <a:blip r:embed="rId4">
            <a:alphaModFix/>
          </a:blip>
          <a:srcRect/>
          <a:stretch/>
        </p:blipFill>
        <p:spPr>
          <a:xfrm>
            <a:off x="3121401" y="2438815"/>
            <a:ext cx="6000131" cy="17659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ost-Event 2">
  <p:cSld name="Post-Event 2">
    <p:bg>
      <p:bgPr>
        <a:solidFill>
          <a:schemeClr val="accent1"/>
        </a:solidFill>
        <a:effectLst/>
      </p:bgPr>
    </p:bg>
    <p:spTree>
      <p:nvGrpSpPr>
        <p:cNvPr id="1" name="Shape 175"/>
        <p:cNvGrpSpPr/>
        <p:nvPr/>
      </p:nvGrpSpPr>
      <p:grpSpPr>
        <a:xfrm>
          <a:off x="0" y="0"/>
          <a:ext cx="0" cy="0"/>
          <a:chOff x="0" y="0"/>
          <a:chExt cx="0" cy="0"/>
        </a:xfrm>
      </p:grpSpPr>
      <p:pic>
        <p:nvPicPr>
          <p:cNvPr id="176" name="Google Shape;176;p42"/>
          <p:cNvPicPr preferRelativeResize="0"/>
          <p:nvPr/>
        </p:nvPicPr>
        <p:blipFill rotWithShape="1">
          <a:blip r:embed="rId2">
            <a:alphaModFix/>
          </a:blip>
          <a:srcRect/>
          <a:stretch/>
        </p:blipFill>
        <p:spPr>
          <a:xfrm>
            <a:off x="9026969" y="26988"/>
            <a:ext cx="3250053" cy="6802437"/>
          </a:xfrm>
          <a:prstGeom prst="rect">
            <a:avLst/>
          </a:prstGeom>
          <a:noFill/>
          <a:ln>
            <a:noFill/>
          </a:ln>
        </p:spPr>
      </p:pic>
      <p:sp>
        <p:nvSpPr>
          <p:cNvPr id="177" name="Google Shape;177;p42"/>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78" name="Google Shape;178;p42"/>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Thank you</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st-Event 3">
  <p:cSld name="Post-Event 3">
    <p:spTree>
      <p:nvGrpSpPr>
        <p:cNvPr id="1" name="Shape 179"/>
        <p:cNvGrpSpPr/>
        <p:nvPr/>
      </p:nvGrpSpPr>
      <p:grpSpPr>
        <a:xfrm>
          <a:off x="0" y="0"/>
          <a:ext cx="0" cy="0"/>
          <a:chOff x="0" y="0"/>
          <a:chExt cx="0" cy="0"/>
        </a:xfrm>
      </p:grpSpPr>
      <p:pic>
        <p:nvPicPr>
          <p:cNvPr id="180" name="Google Shape;180;p4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1" name="Google Shape;181;p43"/>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182" name="Google Shape;182;p43"/>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183" name="Google Shape;183;p43"/>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Thank you</a:t>
            </a:r>
            <a:endParaRPr sz="9600" b="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re-Event Slide 4">
  <p:cSld name="Pre-Event Slide 4">
    <p:spTree>
      <p:nvGrpSpPr>
        <p:cNvPr id="1" name="Shape 24"/>
        <p:cNvGrpSpPr/>
        <p:nvPr/>
      </p:nvGrpSpPr>
      <p:grpSpPr>
        <a:xfrm>
          <a:off x="0" y="0"/>
          <a:ext cx="0" cy="0"/>
          <a:chOff x="0" y="0"/>
          <a:chExt cx="0" cy="0"/>
        </a:xfrm>
      </p:grpSpPr>
      <p:pic>
        <p:nvPicPr>
          <p:cNvPr id="25" name="Google Shape;25;p7"/>
          <p:cNvPicPr preferRelativeResize="0"/>
          <p:nvPr/>
        </p:nvPicPr>
        <p:blipFill rotWithShape="1">
          <a:blip r:embed="rId2">
            <a:alphaModFix/>
          </a:blip>
          <a:srcRect/>
          <a:stretch/>
        </p:blipFill>
        <p:spPr>
          <a:xfrm>
            <a:off x="0" y="-794"/>
            <a:ext cx="12192000" cy="6858000"/>
          </a:xfrm>
          <a:prstGeom prst="rect">
            <a:avLst/>
          </a:prstGeom>
          <a:noFill/>
          <a:ln>
            <a:noFill/>
          </a:ln>
        </p:spPr>
      </p:pic>
      <p:pic>
        <p:nvPicPr>
          <p:cNvPr id="26" name="Google Shape;26;p7"/>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27" name="Google Shape;27;p7"/>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28" name="Google Shape;28;p7"/>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Welcome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e-Event Slide 5">
  <p:cSld name="Pre-Event Slide 5">
    <p:bg>
      <p:bgPr>
        <a:solidFill>
          <a:schemeClr val="accent1"/>
        </a:solidFill>
        <a:effectLst/>
      </p:bgPr>
    </p:bg>
    <p:spTree>
      <p:nvGrpSpPr>
        <p:cNvPr id="1" name="Shape 29"/>
        <p:cNvGrpSpPr/>
        <p:nvPr/>
      </p:nvGrpSpPr>
      <p:grpSpPr>
        <a:xfrm>
          <a:off x="0" y="0"/>
          <a:ext cx="0" cy="0"/>
          <a:chOff x="0" y="0"/>
          <a:chExt cx="0" cy="0"/>
        </a:xfrm>
      </p:grpSpPr>
      <p:pic>
        <p:nvPicPr>
          <p:cNvPr id="30" name="Google Shape;30;p8"/>
          <p:cNvPicPr preferRelativeResize="0"/>
          <p:nvPr/>
        </p:nvPicPr>
        <p:blipFill rotWithShape="1">
          <a:blip r:embed="rId2">
            <a:alphaModFix/>
          </a:blip>
          <a:srcRect/>
          <a:stretch/>
        </p:blipFill>
        <p:spPr>
          <a:xfrm>
            <a:off x="9026969" y="26988"/>
            <a:ext cx="3250053" cy="6802437"/>
          </a:xfrm>
          <a:prstGeom prst="rect">
            <a:avLst/>
          </a:prstGeom>
          <a:noFill/>
          <a:ln>
            <a:noFill/>
          </a:ln>
        </p:spPr>
      </p:pic>
      <p:sp>
        <p:nvSpPr>
          <p:cNvPr id="31" name="Google Shape;31;p8"/>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32" name="Google Shape;32;p8"/>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Welcome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Event Slide 6">
  <p:cSld name="Pre-Event Slide 6">
    <p:spTree>
      <p:nvGrpSpPr>
        <p:cNvPr id="1" name="Shape 33"/>
        <p:cNvGrpSpPr/>
        <p:nvPr/>
      </p:nvGrpSpPr>
      <p:grpSpPr>
        <a:xfrm>
          <a:off x="0" y="0"/>
          <a:ext cx="0" cy="0"/>
          <a:chOff x="0" y="0"/>
          <a:chExt cx="0" cy="0"/>
        </a:xfrm>
      </p:grpSpPr>
      <p:pic>
        <p:nvPicPr>
          <p:cNvPr id="34" name="Google Shape;34;p9"/>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5" name="Google Shape;35;p9"/>
          <p:cNvPicPr preferRelativeResize="0"/>
          <p:nvPr/>
        </p:nvPicPr>
        <p:blipFill rotWithShape="1">
          <a:blip r:embed="rId3">
            <a:alphaModFix/>
          </a:blip>
          <a:srcRect/>
          <a:stretch/>
        </p:blipFill>
        <p:spPr>
          <a:xfrm>
            <a:off x="9026969" y="26988"/>
            <a:ext cx="3250053" cy="6802437"/>
          </a:xfrm>
          <a:prstGeom prst="rect">
            <a:avLst/>
          </a:prstGeom>
          <a:noFill/>
          <a:ln>
            <a:noFill/>
          </a:ln>
        </p:spPr>
      </p:pic>
      <p:sp>
        <p:nvSpPr>
          <p:cNvPr id="36" name="Google Shape;36;p9"/>
          <p:cNvSpPr txBox="1"/>
          <p:nvPr/>
        </p:nvSpPr>
        <p:spPr>
          <a:xfrm>
            <a:off x="10412153" y="6308975"/>
            <a:ext cx="1675072"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0" i="0" u="none" strike="noStrike" cap="none">
                <a:solidFill>
                  <a:srgbClr val="FFFFFF"/>
                </a:solidFill>
                <a:latin typeface="Montserrat Medium"/>
                <a:ea typeface="Montserrat Medium"/>
                <a:cs typeface="Montserrat Medium"/>
                <a:sym typeface="Montserrat Medium"/>
              </a:rPr>
              <a:t>cyberinitiative.org</a:t>
            </a:r>
            <a:endParaRPr sz="1000" b="0" i="0" u="none" strike="noStrike" cap="none">
              <a:solidFill>
                <a:schemeClr val="dk1"/>
              </a:solidFill>
              <a:latin typeface="Montserrat Medium"/>
              <a:ea typeface="Montserrat Medium"/>
              <a:cs typeface="Montserrat Medium"/>
              <a:sym typeface="Montserrat Medium"/>
            </a:endParaRPr>
          </a:p>
        </p:txBody>
      </p:sp>
      <p:sp>
        <p:nvSpPr>
          <p:cNvPr id="37" name="Google Shape;37;p9"/>
          <p:cNvSpPr txBox="1"/>
          <p:nvPr/>
        </p:nvSpPr>
        <p:spPr>
          <a:xfrm>
            <a:off x="2635667" y="2577510"/>
            <a:ext cx="692066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b="0" i="0" u="none" strike="noStrike" cap="none">
                <a:solidFill>
                  <a:schemeClr val="lt1"/>
                </a:solidFill>
                <a:latin typeface="Montserrat Medium"/>
                <a:ea typeface="Montserrat Medium"/>
                <a:cs typeface="Montserrat Medium"/>
                <a:sym typeface="Montserrat Medium"/>
              </a:rPr>
              <a:t>Welcome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Text/Content Bar 1">
  <p:cSld name="Title/Text/Content Bar 1">
    <p:spTree>
      <p:nvGrpSpPr>
        <p:cNvPr id="1" name="Shape 38"/>
        <p:cNvGrpSpPr/>
        <p:nvPr/>
      </p:nvGrpSpPr>
      <p:grpSpPr>
        <a:xfrm>
          <a:off x="0" y="0"/>
          <a:ext cx="0" cy="0"/>
          <a:chOff x="0" y="0"/>
          <a:chExt cx="0" cy="0"/>
        </a:xfrm>
      </p:grpSpPr>
      <p:pic>
        <p:nvPicPr>
          <p:cNvPr id="39" name="Google Shape;39;p1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0" name="Google Shape;40;p10"/>
          <p:cNvPicPr preferRelativeResize="0"/>
          <p:nvPr/>
        </p:nvPicPr>
        <p:blipFill rotWithShape="1">
          <a:blip r:embed="rId3">
            <a:alphaModFix/>
          </a:blip>
          <a:srcRect/>
          <a:stretch/>
        </p:blipFill>
        <p:spPr>
          <a:xfrm>
            <a:off x="231090" y="270168"/>
            <a:ext cx="920751" cy="1031582"/>
          </a:xfrm>
          <a:prstGeom prst="rect">
            <a:avLst/>
          </a:prstGeom>
          <a:noFill/>
          <a:ln>
            <a:noFill/>
          </a:ln>
        </p:spPr>
      </p:pic>
      <p:sp>
        <p:nvSpPr>
          <p:cNvPr id="41" name="Google Shape;41;p10"/>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Text/Content Bar 2">
  <p:cSld name="Title/Text/Content Bar 2">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4" name="Google Shape;44;p11"/>
          <p:cNvPicPr preferRelativeResize="0"/>
          <p:nvPr/>
        </p:nvPicPr>
        <p:blipFill rotWithShape="1">
          <a:blip r:embed="rId3">
            <a:alphaModFix/>
          </a:blip>
          <a:srcRect/>
          <a:stretch/>
        </p:blipFill>
        <p:spPr>
          <a:xfrm>
            <a:off x="231090" y="270168"/>
            <a:ext cx="920751" cy="1031582"/>
          </a:xfrm>
          <a:prstGeom prst="rect">
            <a:avLst/>
          </a:prstGeom>
          <a:noFill/>
          <a:ln>
            <a:noFill/>
          </a:ln>
        </p:spPr>
      </p:pic>
      <p:sp>
        <p:nvSpPr>
          <p:cNvPr id="45" name="Google Shape;45;p11"/>
          <p:cNvSpPr txBox="1"/>
          <p:nvPr/>
        </p:nvSpPr>
        <p:spPr>
          <a:xfrm>
            <a:off x="11285911" y="6274346"/>
            <a:ext cx="65947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Montserrat"/>
                <a:ea typeface="Montserrat"/>
                <a:cs typeface="Montserrat"/>
                <a:sym typeface="Montserrat"/>
              </a:rPr>
              <a:t>‹#›</a:t>
            </a:fld>
            <a:endParaRPr sz="1200" b="0" i="0" u="none" strike="noStrike" cap="none">
              <a:solidFill>
                <a:srgbClr val="888888"/>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mbria"/>
                <a:ea typeface="Cambria"/>
                <a:cs typeface="Cambria"/>
                <a:sym typeface="Cambria"/>
              </a:defRPr>
            </a:lvl9pPr>
          </a:lstStyle>
          <a:p>
            <a:endParaRPr/>
          </a:p>
        </p:txBody>
      </p:sp>
      <p:sp>
        <p:nvSpPr>
          <p:cNvPr id="11" name="Google Shape;1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464">
          <p15:clr>
            <a:srgbClr val="F26B43"/>
          </p15:clr>
        </p15:guide>
        <p15:guide id="2" orient="horz" pos="4104">
          <p15:clr>
            <a:srgbClr val="F26B43"/>
          </p15:clr>
        </p15:guide>
        <p15:guide id="3" orient="horz" pos="216">
          <p15:clr>
            <a:srgbClr val="F26B43"/>
          </p15:clr>
        </p15:guide>
        <p15:guide id="4"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customXml" Target="../ink/ink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7.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545B3E-45FC-49F7-8B63-C7EABD6A9D7E}"/>
              </a:ext>
            </a:extLst>
          </p:cNvPr>
          <p:cNvSpPr txBox="1"/>
          <p:nvPr/>
        </p:nvSpPr>
        <p:spPr>
          <a:xfrm>
            <a:off x="3379667" y="712908"/>
            <a:ext cx="8268510" cy="5016758"/>
          </a:xfrm>
          <a:prstGeom prst="rect">
            <a:avLst/>
          </a:prstGeom>
          <a:noFill/>
        </p:spPr>
        <p:txBody>
          <a:bodyPr wrap="square" rtlCol="0">
            <a:spAutoFit/>
          </a:bodyPr>
          <a:lstStyle/>
          <a:p>
            <a:r>
              <a:rPr lang="en-US" sz="6000" dirty="0">
                <a:latin typeface="Montserrat SemiBold" panose="00000700000000000000" pitchFamily="2" charset="0"/>
              </a:rPr>
              <a:t>Investigating the Experiences of Female CTF Players</a:t>
            </a:r>
            <a:endParaRPr lang="en-US" sz="3500" dirty="0">
              <a:latin typeface="Montserrat SemiBold" panose="00000700000000000000" pitchFamily="2" charset="0"/>
            </a:endParaRPr>
          </a:p>
          <a:p>
            <a:endParaRPr lang="en-US" sz="3000" dirty="0">
              <a:latin typeface="Montserrat SemiBold" panose="00000700000000000000" pitchFamily="2" charset="0"/>
            </a:endParaRPr>
          </a:p>
          <a:p>
            <a:r>
              <a:rPr lang="en-US" sz="3000" dirty="0">
                <a:latin typeface="Montserrat SemiBold" panose="00000700000000000000" pitchFamily="2" charset="0"/>
              </a:rPr>
              <a:t>Antonio Martorana</a:t>
            </a:r>
            <a:r>
              <a:rPr lang="en-US" sz="3000" baseline="30000" dirty="0">
                <a:latin typeface="Montserrat SemiBold" panose="00000700000000000000" pitchFamily="2" charset="0"/>
              </a:rPr>
              <a:t>2</a:t>
            </a:r>
            <a:r>
              <a:rPr lang="en-US" sz="3000" dirty="0">
                <a:latin typeface="Montserrat SemiBold" panose="00000700000000000000" pitchFamily="2" charset="0"/>
              </a:rPr>
              <a:t>, Emily Chang</a:t>
            </a:r>
            <a:r>
              <a:rPr lang="en-US" sz="2800" baseline="30000" dirty="0">
                <a:latin typeface="Montserrat SemiBold" panose="00000700000000000000" pitchFamily="2" charset="0"/>
              </a:rPr>
              <a:t>1</a:t>
            </a:r>
            <a:r>
              <a:rPr lang="en-US" sz="3000" dirty="0">
                <a:latin typeface="Montserrat SemiBold" panose="00000700000000000000" pitchFamily="2" charset="0"/>
              </a:rPr>
              <a:t>, Hanan Hibshi</a:t>
            </a:r>
            <a:r>
              <a:rPr lang="en-US" sz="3000" baseline="30000" dirty="0">
                <a:latin typeface="Montserrat SemiBold" panose="00000700000000000000" pitchFamily="2" charset="0"/>
              </a:rPr>
              <a:t>2</a:t>
            </a:r>
            <a:r>
              <a:rPr lang="en-US" sz="3000" dirty="0">
                <a:latin typeface="Montserrat SemiBold" panose="00000700000000000000" pitchFamily="2" charset="0"/>
              </a:rPr>
              <a:t>, Alejandro Cuevas</a:t>
            </a:r>
            <a:r>
              <a:rPr lang="en-US" sz="3000" baseline="30000" dirty="0">
                <a:latin typeface="Montserrat SemiBold" panose="00000700000000000000" pitchFamily="2" charset="0"/>
              </a:rPr>
              <a:t>2</a:t>
            </a:r>
          </a:p>
          <a:p>
            <a:endParaRPr lang="en-US" sz="3500" dirty="0">
              <a:latin typeface="Montserrat SemiBold" panose="00000700000000000000" pitchFamily="2" charset="0"/>
            </a:endParaRPr>
          </a:p>
          <a:p>
            <a:pPr algn="r"/>
            <a:r>
              <a:rPr lang="en-US" sz="1500" baseline="30000" dirty="0">
                <a:latin typeface="Montserrat SemiBold" panose="00000700000000000000" pitchFamily="2" charset="0"/>
              </a:rPr>
              <a:t>1</a:t>
            </a:r>
            <a:r>
              <a:rPr lang="en-US" sz="1500" dirty="0">
                <a:latin typeface="Montserrat SemiBold" panose="00000700000000000000" pitchFamily="2" charset="0"/>
              </a:rPr>
              <a:t>University of Virginia, </a:t>
            </a:r>
            <a:r>
              <a:rPr lang="en-US" sz="1500" baseline="30000" dirty="0">
                <a:latin typeface="Montserrat SemiBold" panose="00000700000000000000" pitchFamily="2" charset="0"/>
              </a:rPr>
              <a:t>2</a:t>
            </a:r>
            <a:r>
              <a:rPr lang="en-US" sz="1500" dirty="0">
                <a:latin typeface="Montserrat SemiBold" panose="00000700000000000000" pitchFamily="2" charset="0"/>
              </a:rPr>
              <a:t>Carnegie Mellon University</a:t>
            </a:r>
          </a:p>
        </p:txBody>
      </p:sp>
      <p:pic>
        <p:nvPicPr>
          <p:cNvPr id="5" name="Picture 2">
            <a:extLst>
              <a:ext uri="{FF2B5EF4-FFF2-40B4-BE49-F238E27FC236}">
                <a16:creationId xmlns:a16="http://schemas.microsoft.com/office/drawing/2014/main" id="{130A383F-DC42-7AED-BACD-1FE9BDE9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758" y="6336440"/>
            <a:ext cx="2916225" cy="3607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bout CyLab">
            <a:extLst>
              <a:ext uri="{FF2B5EF4-FFF2-40B4-BE49-F238E27FC236}">
                <a16:creationId xmlns:a16="http://schemas.microsoft.com/office/drawing/2014/main" id="{6A48D1B7-E7F2-B464-68D0-4F6CA304B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209" y="6119630"/>
            <a:ext cx="4509626" cy="5712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D7B1AE8-A064-90D5-2508-397968F999E3}"/>
                  </a:ext>
                </a:extLst>
              </p14:cNvPr>
              <p14:cNvContentPartPr/>
              <p14:nvPr/>
            </p14:nvContentPartPr>
            <p14:xfrm>
              <a:off x="4949406" y="4513198"/>
              <a:ext cx="360" cy="360"/>
            </p14:xfrm>
          </p:contentPart>
        </mc:Choice>
        <mc:Fallback xmlns="">
          <p:pic>
            <p:nvPicPr>
              <p:cNvPr id="8" name="Ink 7">
                <a:extLst>
                  <a:ext uri="{FF2B5EF4-FFF2-40B4-BE49-F238E27FC236}">
                    <a16:creationId xmlns:a16="http://schemas.microsoft.com/office/drawing/2014/main" id="{FD7B1AE8-A064-90D5-2508-397968F999E3}"/>
                  </a:ext>
                </a:extLst>
              </p:cNvPr>
              <p:cNvPicPr/>
              <p:nvPr/>
            </p:nvPicPr>
            <p:blipFill>
              <a:blip r:embed="rId6"/>
              <a:stretch>
                <a:fillRect/>
              </a:stretch>
            </p:blipFill>
            <p:spPr>
              <a:xfrm>
                <a:off x="4943286" y="4507078"/>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F7B584E-C50A-D466-A7CF-8F268747B065}"/>
                  </a:ext>
                </a:extLst>
              </p14:cNvPr>
              <p14:cNvContentPartPr/>
              <p14:nvPr/>
            </p14:nvContentPartPr>
            <p14:xfrm>
              <a:off x="4613886" y="4278118"/>
              <a:ext cx="360" cy="360"/>
            </p14:xfrm>
          </p:contentPart>
        </mc:Choice>
        <mc:Fallback xmlns="">
          <p:pic>
            <p:nvPicPr>
              <p:cNvPr id="9" name="Ink 8">
                <a:extLst>
                  <a:ext uri="{FF2B5EF4-FFF2-40B4-BE49-F238E27FC236}">
                    <a16:creationId xmlns:a16="http://schemas.microsoft.com/office/drawing/2014/main" id="{3F7B584E-C50A-D466-A7CF-8F268747B065}"/>
                  </a:ext>
                </a:extLst>
              </p:cNvPr>
              <p:cNvPicPr/>
              <p:nvPr/>
            </p:nvPicPr>
            <p:blipFill>
              <a:blip r:embed="rId6"/>
              <a:stretch>
                <a:fillRect/>
              </a:stretch>
            </p:blipFill>
            <p:spPr>
              <a:xfrm>
                <a:off x="4607766" y="4271998"/>
                <a:ext cx="12600" cy="12600"/>
              </a:xfrm>
              <a:prstGeom prst="rect">
                <a:avLst/>
              </a:prstGeom>
            </p:spPr>
          </p:pic>
        </mc:Fallback>
      </mc:AlternateContent>
    </p:spTree>
    <p:extLst>
      <p:ext uri="{BB962C8B-B14F-4D97-AF65-F5344CB8AC3E}">
        <p14:creationId xmlns:p14="http://schemas.microsoft.com/office/powerpoint/2010/main" val="2493036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
          <p:cNvSpPr txBox="1"/>
          <p:nvPr/>
        </p:nvSpPr>
        <p:spPr>
          <a:xfrm>
            <a:off x="311725" y="841675"/>
            <a:ext cx="11604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solidFill>
                  <a:schemeClr val="tx1"/>
                </a:solidFill>
                <a:latin typeface="Montserrat"/>
                <a:ea typeface="Montserrat"/>
                <a:cs typeface="Montserrat"/>
                <a:sym typeface="Montserrat"/>
              </a:rPr>
              <a:t>Research Questions</a:t>
            </a:r>
            <a:endParaRPr sz="3000" b="1" dirty="0">
              <a:solidFill>
                <a:schemeClr val="tx1"/>
              </a:solidFill>
              <a:latin typeface="Montserrat"/>
              <a:ea typeface="Montserrat"/>
              <a:cs typeface="Montserrat"/>
              <a:sym typeface="Montserrat"/>
            </a:endParaRPr>
          </a:p>
        </p:txBody>
      </p:sp>
      <p:pic>
        <p:nvPicPr>
          <p:cNvPr id="2" name="Picture 2">
            <a:extLst>
              <a:ext uri="{FF2B5EF4-FFF2-40B4-BE49-F238E27FC236}">
                <a16:creationId xmlns:a16="http://schemas.microsoft.com/office/drawing/2014/main" id="{514047D7-5592-374B-DDCC-5C94436DC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758" y="6336440"/>
            <a:ext cx="2916225" cy="3607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bout CyLab">
            <a:extLst>
              <a:ext uri="{FF2B5EF4-FFF2-40B4-BE49-F238E27FC236}">
                <a16:creationId xmlns:a16="http://schemas.microsoft.com/office/drawing/2014/main" id="{A1FBDC43-3A36-023E-DAF3-B9B28BC85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209" y="6119630"/>
            <a:ext cx="4509626" cy="5712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4E8325-9DD6-5ACF-948F-E4486C8B2B70}"/>
              </a:ext>
            </a:extLst>
          </p:cNvPr>
          <p:cNvSpPr txBox="1"/>
          <p:nvPr/>
        </p:nvSpPr>
        <p:spPr>
          <a:xfrm>
            <a:off x="311725" y="1793039"/>
            <a:ext cx="4849360" cy="3271921"/>
          </a:xfrm>
          <a:prstGeom prst="rect">
            <a:avLst/>
          </a:prstGeom>
          <a:noFill/>
        </p:spPr>
        <p:txBody>
          <a:bodyPr wrap="square" rtlCol="0">
            <a:spAutoFit/>
          </a:bodyPr>
          <a:lstStyle/>
          <a:p>
            <a:pPr marL="342900" indent="-342900">
              <a:lnSpc>
                <a:spcPct val="150000"/>
              </a:lnSpc>
              <a:buFont typeface="+mj-lt"/>
              <a:buAutoNum type="arabicPeriod"/>
            </a:pPr>
            <a:r>
              <a:rPr lang="en-US" sz="2000" dirty="0">
                <a:latin typeface="Montserrat" panose="00000500000000000000" pitchFamily="2" charset="0"/>
              </a:rPr>
              <a:t>What issues may contribute to low participation in CTFs?</a:t>
            </a:r>
          </a:p>
          <a:p>
            <a:pPr marL="342900" indent="-342900">
              <a:lnSpc>
                <a:spcPct val="150000"/>
              </a:lnSpc>
              <a:buFont typeface="+mj-lt"/>
              <a:buAutoNum type="arabicPeriod"/>
            </a:pPr>
            <a:r>
              <a:rPr lang="en-US" sz="2000" dirty="0">
                <a:latin typeface="Montserrat" panose="00000500000000000000" pitchFamily="2" charset="0"/>
              </a:rPr>
              <a:t>What is the impact of collaboration in succeeding in CTFs?</a:t>
            </a:r>
          </a:p>
          <a:p>
            <a:pPr marL="342900" indent="-342900">
              <a:lnSpc>
                <a:spcPct val="150000"/>
              </a:lnSpc>
              <a:buFont typeface="+mj-lt"/>
              <a:buAutoNum type="arabicPeriod"/>
            </a:pPr>
            <a:r>
              <a:rPr lang="en-US" sz="2000" dirty="0">
                <a:latin typeface="Montserrat" panose="00000500000000000000" pitchFamily="2" charset="0"/>
              </a:rPr>
              <a:t>What educational resources have helped build </a:t>
            </a:r>
            <a:r>
              <a:rPr lang="en-US" sz="2000" dirty="0" err="1">
                <a:latin typeface="Montserrat" panose="00000500000000000000" pitchFamily="2" charset="0"/>
              </a:rPr>
              <a:t>cyberrelated</a:t>
            </a:r>
            <a:r>
              <a:rPr lang="en-US" sz="2000" dirty="0">
                <a:latin typeface="Montserrat" panose="00000500000000000000" pitchFamily="2" charset="0"/>
              </a:rPr>
              <a:t> skills?</a:t>
            </a:r>
          </a:p>
        </p:txBody>
      </p:sp>
      <p:pic>
        <p:nvPicPr>
          <p:cNvPr id="1026" name="Picture 2" descr="Over 18,000 high school students learned to hack in this year's picoCTF  hacking competition">
            <a:extLst>
              <a:ext uri="{FF2B5EF4-FFF2-40B4-BE49-F238E27FC236}">
                <a16:creationId xmlns:a16="http://schemas.microsoft.com/office/drawing/2014/main" id="{31307826-55FF-AC8B-F2BC-D07296BF32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44" r="15048"/>
          <a:stretch/>
        </p:blipFill>
        <p:spPr bwMode="auto">
          <a:xfrm>
            <a:off x="5706208" y="1482180"/>
            <a:ext cx="5917221" cy="4441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
          <p:cNvSpPr txBox="1"/>
          <p:nvPr/>
        </p:nvSpPr>
        <p:spPr>
          <a:xfrm>
            <a:off x="311725" y="841675"/>
            <a:ext cx="116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6" name="Picture 2">
            <a:extLst>
              <a:ext uri="{FF2B5EF4-FFF2-40B4-BE49-F238E27FC236}">
                <a16:creationId xmlns:a16="http://schemas.microsoft.com/office/drawing/2014/main" id="{35748FCE-C34E-1B44-745F-AC08CFB6D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758" y="6336440"/>
            <a:ext cx="2916225" cy="360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CyLab">
            <a:extLst>
              <a:ext uri="{FF2B5EF4-FFF2-40B4-BE49-F238E27FC236}">
                <a16:creationId xmlns:a16="http://schemas.microsoft.com/office/drawing/2014/main" id="{66B215F9-001E-C520-5EBB-8FC0936C1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209" y="6119630"/>
            <a:ext cx="4509626" cy="57121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88;p1">
            <a:extLst>
              <a:ext uri="{FF2B5EF4-FFF2-40B4-BE49-F238E27FC236}">
                <a16:creationId xmlns:a16="http://schemas.microsoft.com/office/drawing/2014/main" id="{496F6586-D0F8-C897-B1A7-EA6CFF0E267B}"/>
              </a:ext>
            </a:extLst>
          </p:cNvPr>
          <p:cNvSpPr txBox="1"/>
          <p:nvPr/>
        </p:nvSpPr>
        <p:spPr>
          <a:xfrm>
            <a:off x="311725" y="841675"/>
            <a:ext cx="116040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solidFill>
                  <a:schemeClr val="tx1"/>
                </a:solidFill>
                <a:latin typeface="Montserrat"/>
                <a:ea typeface="Montserrat"/>
                <a:cs typeface="Montserrat"/>
                <a:sym typeface="Montserrat"/>
              </a:rPr>
              <a:t>Community Dilemma</a:t>
            </a:r>
            <a:endParaRPr sz="3000" b="1" dirty="0">
              <a:solidFill>
                <a:schemeClr val="tx1"/>
              </a:solidFill>
              <a:latin typeface="Montserrat"/>
              <a:ea typeface="Montserrat"/>
              <a:cs typeface="Montserrat"/>
              <a:sym typeface="Montserrat"/>
            </a:endParaRPr>
          </a:p>
        </p:txBody>
      </p:sp>
      <p:sp>
        <p:nvSpPr>
          <p:cNvPr id="10" name="TextBox 9">
            <a:extLst>
              <a:ext uri="{FF2B5EF4-FFF2-40B4-BE49-F238E27FC236}">
                <a16:creationId xmlns:a16="http://schemas.microsoft.com/office/drawing/2014/main" id="{8B60D04C-152D-4350-020C-7114F859441D}"/>
              </a:ext>
            </a:extLst>
          </p:cNvPr>
          <p:cNvSpPr txBox="1"/>
          <p:nvPr/>
        </p:nvSpPr>
        <p:spPr>
          <a:xfrm>
            <a:off x="1108679" y="2012648"/>
            <a:ext cx="2286000" cy="914400"/>
          </a:xfrm>
          <a:prstGeom prst="rect">
            <a:avLst/>
          </a:prstGeom>
          <a:ln w="381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2000" dirty="0">
                <a:latin typeface="Montserrat" panose="00000500000000000000" pitchFamily="2" charset="0"/>
              </a:rPr>
              <a:t>broadness of cybersecurity</a:t>
            </a:r>
          </a:p>
        </p:txBody>
      </p:sp>
      <p:sp>
        <p:nvSpPr>
          <p:cNvPr id="11" name="TextBox 10">
            <a:extLst>
              <a:ext uri="{FF2B5EF4-FFF2-40B4-BE49-F238E27FC236}">
                <a16:creationId xmlns:a16="http://schemas.microsoft.com/office/drawing/2014/main" id="{29680678-6EF1-752C-6494-49FBC6F7A163}"/>
              </a:ext>
            </a:extLst>
          </p:cNvPr>
          <p:cNvSpPr txBox="1"/>
          <p:nvPr/>
        </p:nvSpPr>
        <p:spPr>
          <a:xfrm>
            <a:off x="4145560" y="1787642"/>
            <a:ext cx="3200400" cy="1371600"/>
          </a:xfrm>
          <a:prstGeom prst="rect">
            <a:avLst/>
          </a:prstGeom>
          <a:ln w="38100"/>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r>
              <a:rPr lang="en-US" sz="2000" dirty="0">
                <a:latin typeface="Montserrat" panose="00000500000000000000" pitchFamily="2" charset="0"/>
              </a:rPr>
              <a:t>individuals feel overwhelmed when navigating interests</a:t>
            </a:r>
          </a:p>
        </p:txBody>
      </p:sp>
      <p:sp>
        <p:nvSpPr>
          <p:cNvPr id="19" name="Diamond 18">
            <a:extLst>
              <a:ext uri="{FF2B5EF4-FFF2-40B4-BE49-F238E27FC236}">
                <a16:creationId xmlns:a16="http://schemas.microsoft.com/office/drawing/2014/main" id="{5E9C114C-C2CC-0669-E418-26E5055E8C7B}"/>
              </a:ext>
            </a:extLst>
          </p:cNvPr>
          <p:cNvSpPr/>
          <p:nvPr/>
        </p:nvSpPr>
        <p:spPr>
          <a:xfrm>
            <a:off x="7961152" y="1852459"/>
            <a:ext cx="3486350" cy="1261199"/>
          </a:xfrm>
          <a:prstGeom prst="diamond">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latin typeface="Montserrat" panose="00000500000000000000" pitchFamily="2" charset="0"/>
              </a:rPr>
              <a:t>join a community</a:t>
            </a:r>
          </a:p>
        </p:txBody>
      </p:sp>
      <p:cxnSp>
        <p:nvCxnSpPr>
          <p:cNvPr id="21" name="Straight Arrow Connector 20">
            <a:extLst>
              <a:ext uri="{FF2B5EF4-FFF2-40B4-BE49-F238E27FC236}">
                <a16:creationId xmlns:a16="http://schemas.microsoft.com/office/drawing/2014/main" id="{EB6E20B5-3922-E428-2CEB-20F22A48559B}"/>
              </a:ext>
            </a:extLst>
          </p:cNvPr>
          <p:cNvCxnSpPr>
            <a:cxnSpLocks/>
            <a:stCxn id="10" idx="3"/>
            <a:endCxn id="11" idx="1"/>
          </p:cNvCxnSpPr>
          <p:nvPr/>
        </p:nvCxnSpPr>
        <p:spPr>
          <a:xfrm>
            <a:off x="3394679" y="2469848"/>
            <a:ext cx="750881" cy="35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B71F86-7492-4C5A-9DD2-B03079694875}"/>
              </a:ext>
            </a:extLst>
          </p:cNvPr>
          <p:cNvCxnSpPr>
            <a:cxnSpLocks/>
            <a:stCxn id="11" idx="3"/>
            <a:endCxn id="19" idx="1"/>
          </p:cNvCxnSpPr>
          <p:nvPr/>
        </p:nvCxnSpPr>
        <p:spPr>
          <a:xfrm>
            <a:off x="7345960" y="2473442"/>
            <a:ext cx="615192" cy="9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843FF63-25E9-0909-B423-09CA2D788758}"/>
              </a:ext>
            </a:extLst>
          </p:cNvPr>
          <p:cNvPicPr>
            <a:picLocks noChangeAspect="1"/>
          </p:cNvPicPr>
          <p:nvPr/>
        </p:nvPicPr>
        <p:blipFill>
          <a:blip r:embed="rId5"/>
          <a:stretch>
            <a:fillRect/>
          </a:stretch>
        </p:blipFill>
        <p:spPr>
          <a:xfrm>
            <a:off x="8351862" y="3266815"/>
            <a:ext cx="2704929" cy="2704929"/>
          </a:xfrm>
          <a:prstGeom prst="rect">
            <a:avLst/>
          </a:prstGeom>
        </p:spPr>
      </p:pic>
      <p:grpSp>
        <p:nvGrpSpPr>
          <p:cNvPr id="27" name="Group 26">
            <a:extLst>
              <a:ext uri="{FF2B5EF4-FFF2-40B4-BE49-F238E27FC236}">
                <a16:creationId xmlns:a16="http://schemas.microsoft.com/office/drawing/2014/main" id="{B8524F08-CA3E-BB65-4B7D-F0A988EA27A2}"/>
              </a:ext>
            </a:extLst>
          </p:cNvPr>
          <p:cNvGrpSpPr/>
          <p:nvPr/>
        </p:nvGrpSpPr>
        <p:grpSpPr>
          <a:xfrm>
            <a:off x="59574" y="3048724"/>
            <a:ext cx="1518431" cy="1260621"/>
            <a:chOff x="311138" y="3401335"/>
            <a:chExt cx="1518431" cy="1260621"/>
          </a:xfrm>
        </p:grpSpPr>
        <p:pic>
          <p:nvPicPr>
            <p:cNvPr id="3" name="Picture 2">
              <a:extLst>
                <a:ext uri="{FF2B5EF4-FFF2-40B4-BE49-F238E27FC236}">
                  <a16:creationId xmlns:a16="http://schemas.microsoft.com/office/drawing/2014/main" id="{9255149A-6C33-4531-D13F-7831E13BB05D}"/>
                </a:ext>
              </a:extLst>
            </p:cNvPr>
            <p:cNvPicPr>
              <a:picLocks noChangeAspect="1"/>
            </p:cNvPicPr>
            <p:nvPr/>
          </p:nvPicPr>
          <p:blipFill>
            <a:blip r:embed="rId6"/>
            <a:stretch>
              <a:fillRect/>
            </a:stretch>
          </p:blipFill>
          <p:spPr>
            <a:xfrm>
              <a:off x="599734" y="3401335"/>
              <a:ext cx="941244" cy="941244"/>
            </a:xfrm>
            <a:prstGeom prst="rect">
              <a:avLst/>
            </a:prstGeom>
          </p:spPr>
        </p:pic>
        <p:sp>
          <p:nvSpPr>
            <p:cNvPr id="26" name="TextBox 25">
              <a:extLst>
                <a:ext uri="{FF2B5EF4-FFF2-40B4-BE49-F238E27FC236}">
                  <a16:creationId xmlns:a16="http://schemas.microsoft.com/office/drawing/2014/main" id="{E833DE17-8F0A-F0FE-71C7-3A5FECECB560}"/>
                </a:ext>
              </a:extLst>
            </p:cNvPr>
            <p:cNvSpPr txBox="1"/>
            <p:nvPr/>
          </p:nvSpPr>
          <p:spPr>
            <a:xfrm>
              <a:off x="311138" y="4354179"/>
              <a:ext cx="1518431" cy="307777"/>
            </a:xfrm>
            <a:prstGeom prst="rect">
              <a:avLst/>
            </a:prstGeom>
            <a:noFill/>
            <a:ln>
              <a:noFill/>
            </a:ln>
          </p:spPr>
          <p:txBody>
            <a:bodyPr wrap="square" rtlCol="0" anchor="ctr">
              <a:spAutoFit/>
            </a:bodyPr>
            <a:lstStyle/>
            <a:p>
              <a:pPr algn="ctr"/>
              <a:r>
                <a:rPr lang="en-US" dirty="0">
                  <a:latin typeface="Montserrat" panose="00000500000000000000" pitchFamily="2" charset="0"/>
                </a:rPr>
                <a:t>cryptography</a:t>
              </a:r>
            </a:p>
          </p:txBody>
        </p:sp>
      </p:grpSp>
      <p:grpSp>
        <p:nvGrpSpPr>
          <p:cNvPr id="30" name="Group 29">
            <a:extLst>
              <a:ext uri="{FF2B5EF4-FFF2-40B4-BE49-F238E27FC236}">
                <a16:creationId xmlns:a16="http://schemas.microsoft.com/office/drawing/2014/main" id="{D8E3CA68-0FAD-A2A3-93C9-8DCF4CBBCE8B}"/>
              </a:ext>
            </a:extLst>
          </p:cNvPr>
          <p:cNvGrpSpPr/>
          <p:nvPr/>
        </p:nvGrpSpPr>
        <p:grpSpPr>
          <a:xfrm>
            <a:off x="1927249" y="4357597"/>
            <a:ext cx="1358782" cy="1463403"/>
            <a:chOff x="1773229" y="3278987"/>
            <a:chExt cx="1358782" cy="1463403"/>
          </a:xfrm>
        </p:grpSpPr>
        <p:pic>
          <p:nvPicPr>
            <p:cNvPr id="5" name="Picture 4">
              <a:extLst>
                <a:ext uri="{FF2B5EF4-FFF2-40B4-BE49-F238E27FC236}">
                  <a16:creationId xmlns:a16="http://schemas.microsoft.com/office/drawing/2014/main" id="{A70A58D8-D421-9CEB-9983-EDA0CE08B7A5}"/>
                </a:ext>
              </a:extLst>
            </p:cNvPr>
            <p:cNvPicPr>
              <a:picLocks noChangeAspect="1"/>
            </p:cNvPicPr>
            <p:nvPr/>
          </p:nvPicPr>
          <p:blipFill>
            <a:blip r:embed="rId7"/>
            <a:stretch>
              <a:fillRect/>
            </a:stretch>
          </p:blipFill>
          <p:spPr>
            <a:xfrm>
              <a:off x="1981555" y="3278987"/>
              <a:ext cx="941244" cy="941244"/>
            </a:xfrm>
            <a:prstGeom prst="rect">
              <a:avLst/>
            </a:prstGeom>
          </p:spPr>
        </p:pic>
        <p:sp>
          <p:nvSpPr>
            <p:cNvPr id="29" name="TextBox 28">
              <a:extLst>
                <a:ext uri="{FF2B5EF4-FFF2-40B4-BE49-F238E27FC236}">
                  <a16:creationId xmlns:a16="http://schemas.microsoft.com/office/drawing/2014/main" id="{0D0F694A-31BA-0275-D88E-1474E5667659}"/>
                </a:ext>
              </a:extLst>
            </p:cNvPr>
            <p:cNvSpPr txBox="1"/>
            <p:nvPr/>
          </p:nvSpPr>
          <p:spPr>
            <a:xfrm>
              <a:off x="1773229" y="4219170"/>
              <a:ext cx="1358782" cy="523220"/>
            </a:xfrm>
            <a:prstGeom prst="rect">
              <a:avLst/>
            </a:prstGeom>
            <a:noFill/>
          </p:spPr>
          <p:txBody>
            <a:bodyPr wrap="square">
              <a:spAutoFit/>
            </a:bodyPr>
            <a:lstStyle/>
            <a:p>
              <a:pPr algn="ctr"/>
              <a:r>
                <a:rPr lang="en-US" sz="1400" dirty="0">
                  <a:latin typeface="Montserrat" panose="00000500000000000000" pitchFamily="2" charset="0"/>
                </a:rPr>
                <a:t>web exploitation</a:t>
              </a:r>
            </a:p>
          </p:txBody>
        </p:sp>
      </p:grpSp>
      <p:grpSp>
        <p:nvGrpSpPr>
          <p:cNvPr id="161" name="Group 160">
            <a:extLst>
              <a:ext uri="{FF2B5EF4-FFF2-40B4-BE49-F238E27FC236}">
                <a16:creationId xmlns:a16="http://schemas.microsoft.com/office/drawing/2014/main" id="{4D68B8B0-1BC3-CBB7-4293-DD7F9E489529}"/>
              </a:ext>
            </a:extLst>
          </p:cNvPr>
          <p:cNvGrpSpPr/>
          <p:nvPr/>
        </p:nvGrpSpPr>
        <p:grpSpPr>
          <a:xfrm>
            <a:off x="1555483" y="3076795"/>
            <a:ext cx="1009762" cy="1233129"/>
            <a:chOff x="3175956" y="3401335"/>
            <a:chExt cx="1009762" cy="1233129"/>
          </a:xfrm>
        </p:grpSpPr>
        <p:pic>
          <p:nvPicPr>
            <p:cNvPr id="15" name="Picture 14">
              <a:extLst>
                <a:ext uri="{FF2B5EF4-FFF2-40B4-BE49-F238E27FC236}">
                  <a16:creationId xmlns:a16="http://schemas.microsoft.com/office/drawing/2014/main" id="{F58EA851-294D-9292-79F9-EACAB7B0DBE4}"/>
                </a:ext>
              </a:extLst>
            </p:cNvPr>
            <p:cNvPicPr>
              <a:picLocks noChangeAspect="1"/>
            </p:cNvPicPr>
            <p:nvPr/>
          </p:nvPicPr>
          <p:blipFill rotWithShape="1">
            <a:blip r:embed="rId8"/>
            <a:srcRect l="3664" t="3400" r="2934" b="4156"/>
            <a:stretch/>
          </p:blipFill>
          <p:spPr>
            <a:xfrm>
              <a:off x="3221682" y="3401335"/>
              <a:ext cx="923878" cy="914400"/>
            </a:xfrm>
            <a:prstGeom prst="rect">
              <a:avLst/>
            </a:prstGeom>
          </p:spPr>
        </p:pic>
        <p:sp>
          <p:nvSpPr>
            <p:cNvPr id="160" name="TextBox 159">
              <a:extLst>
                <a:ext uri="{FF2B5EF4-FFF2-40B4-BE49-F238E27FC236}">
                  <a16:creationId xmlns:a16="http://schemas.microsoft.com/office/drawing/2014/main" id="{ED148B87-DA3B-E194-86E8-28D5692A314F}"/>
                </a:ext>
              </a:extLst>
            </p:cNvPr>
            <p:cNvSpPr txBox="1"/>
            <p:nvPr/>
          </p:nvSpPr>
          <p:spPr>
            <a:xfrm>
              <a:off x="3175956" y="4326687"/>
              <a:ext cx="1009762" cy="307777"/>
            </a:xfrm>
            <a:prstGeom prst="rect">
              <a:avLst/>
            </a:prstGeom>
            <a:noFill/>
          </p:spPr>
          <p:txBody>
            <a:bodyPr wrap="square">
              <a:spAutoFit/>
            </a:bodyPr>
            <a:lstStyle/>
            <a:p>
              <a:pPr algn="ctr"/>
              <a:r>
                <a:rPr lang="en-US" sz="1400" dirty="0">
                  <a:latin typeface="Montserrat" panose="00000500000000000000" pitchFamily="2" charset="0"/>
                </a:rPr>
                <a:t>forensics</a:t>
              </a:r>
            </a:p>
          </p:txBody>
        </p:sp>
      </p:grpSp>
      <p:grpSp>
        <p:nvGrpSpPr>
          <p:cNvPr id="164" name="Group 163">
            <a:extLst>
              <a:ext uri="{FF2B5EF4-FFF2-40B4-BE49-F238E27FC236}">
                <a16:creationId xmlns:a16="http://schemas.microsoft.com/office/drawing/2014/main" id="{99F093F7-313C-EAC5-B28F-99A1B5556B7D}"/>
              </a:ext>
            </a:extLst>
          </p:cNvPr>
          <p:cNvGrpSpPr/>
          <p:nvPr/>
        </p:nvGrpSpPr>
        <p:grpSpPr>
          <a:xfrm>
            <a:off x="458752" y="4359417"/>
            <a:ext cx="1418625" cy="1459763"/>
            <a:chOff x="361040" y="4659867"/>
            <a:chExt cx="1418625" cy="1459763"/>
          </a:xfrm>
        </p:grpSpPr>
        <p:pic>
          <p:nvPicPr>
            <p:cNvPr id="17" name="Picture 16">
              <a:extLst>
                <a:ext uri="{FF2B5EF4-FFF2-40B4-BE49-F238E27FC236}">
                  <a16:creationId xmlns:a16="http://schemas.microsoft.com/office/drawing/2014/main" id="{40E786E2-E597-388A-AE15-FAFE894E5B53}"/>
                </a:ext>
              </a:extLst>
            </p:cNvPr>
            <p:cNvPicPr>
              <a:picLocks noChangeAspect="1"/>
            </p:cNvPicPr>
            <p:nvPr/>
          </p:nvPicPr>
          <p:blipFill>
            <a:blip r:embed="rId9"/>
            <a:stretch>
              <a:fillRect/>
            </a:stretch>
          </p:blipFill>
          <p:spPr>
            <a:xfrm>
              <a:off x="599732" y="4659867"/>
              <a:ext cx="941245" cy="941245"/>
            </a:xfrm>
            <a:prstGeom prst="rect">
              <a:avLst/>
            </a:prstGeom>
          </p:spPr>
        </p:pic>
        <p:sp>
          <p:nvSpPr>
            <p:cNvPr id="163" name="TextBox 162">
              <a:extLst>
                <a:ext uri="{FF2B5EF4-FFF2-40B4-BE49-F238E27FC236}">
                  <a16:creationId xmlns:a16="http://schemas.microsoft.com/office/drawing/2014/main" id="{4017998F-C3F5-F521-5423-EAD379EB5686}"/>
                </a:ext>
              </a:extLst>
            </p:cNvPr>
            <p:cNvSpPr txBox="1"/>
            <p:nvPr/>
          </p:nvSpPr>
          <p:spPr>
            <a:xfrm>
              <a:off x="361040" y="5596410"/>
              <a:ext cx="1418625" cy="523220"/>
            </a:xfrm>
            <a:prstGeom prst="rect">
              <a:avLst/>
            </a:prstGeom>
            <a:noFill/>
          </p:spPr>
          <p:txBody>
            <a:bodyPr wrap="square">
              <a:spAutoFit/>
            </a:bodyPr>
            <a:lstStyle/>
            <a:p>
              <a:pPr algn="ctr"/>
              <a:r>
                <a:rPr lang="en-US" sz="1400" dirty="0">
                  <a:latin typeface="Montserrat" panose="00000500000000000000" pitchFamily="2" charset="0"/>
                </a:rPr>
                <a:t>binary exploitation</a:t>
              </a:r>
            </a:p>
          </p:txBody>
        </p:sp>
      </p:grpSp>
      <p:grpSp>
        <p:nvGrpSpPr>
          <p:cNvPr id="167" name="Group 166">
            <a:extLst>
              <a:ext uri="{FF2B5EF4-FFF2-40B4-BE49-F238E27FC236}">
                <a16:creationId xmlns:a16="http://schemas.microsoft.com/office/drawing/2014/main" id="{C837CDB2-4A34-DBBF-F89D-969F3D83EF35}"/>
              </a:ext>
            </a:extLst>
          </p:cNvPr>
          <p:cNvGrpSpPr/>
          <p:nvPr/>
        </p:nvGrpSpPr>
        <p:grpSpPr>
          <a:xfrm>
            <a:off x="2662102" y="3130068"/>
            <a:ext cx="1052648" cy="1181501"/>
            <a:chOff x="2796138" y="4785285"/>
            <a:chExt cx="1052648" cy="1181501"/>
          </a:xfrm>
        </p:grpSpPr>
        <p:pic>
          <p:nvPicPr>
            <p:cNvPr id="23" name="Picture 22">
              <a:extLst>
                <a:ext uri="{FF2B5EF4-FFF2-40B4-BE49-F238E27FC236}">
                  <a16:creationId xmlns:a16="http://schemas.microsoft.com/office/drawing/2014/main" id="{0D071CD9-F80A-5C28-FE79-9F6925B3D7B4}"/>
                </a:ext>
              </a:extLst>
            </p:cNvPr>
            <p:cNvPicPr>
              <a:picLocks noChangeAspect="1"/>
            </p:cNvPicPr>
            <p:nvPr/>
          </p:nvPicPr>
          <p:blipFill>
            <a:blip r:embed="rId10"/>
            <a:stretch>
              <a:fillRect/>
            </a:stretch>
          </p:blipFill>
          <p:spPr>
            <a:xfrm>
              <a:off x="2860523" y="4785285"/>
              <a:ext cx="923879" cy="923879"/>
            </a:xfrm>
            <a:prstGeom prst="rect">
              <a:avLst/>
            </a:prstGeom>
          </p:spPr>
        </p:pic>
        <p:sp>
          <p:nvSpPr>
            <p:cNvPr id="166" name="TextBox 165">
              <a:extLst>
                <a:ext uri="{FF2B5EF4-FFF2-40B4-BE49-F238E27FC236}">
                  <a16:creationId xmlns:a16="http://schemas.microsoft.com/office/drawing/2014/main" id="{EF09F21D-F993-91E9-4CBA-6681A34D78E9}"/>
                </a:ext>
              </a:extLst>
            </p:cNvPr>
            <p:cNvSpPr txBox="1"/>
            <p:nvPr/>
          </p:nvSpPr>
          <p:spPr>
            <a:xfrm>
              <a:off x="2796138" y="5659009"/>
              <a:ext cx="1052648" cy="307777"/>
            </a:xfrm>
            <a:prstGeom prst="rect">
              <a:avLst/>
            </a:prstGeom>
            <a:noFill/>
          </p:spPr>
          <p:txBody>
            <a:bodyPr wrap="square">
              <a:spAutoFit/>
            </a:bodyPr>
            <a:lstStyle/>
            <a:p>
              <a:pPr algn="ctr"/>
              <a:r>
                <a:rPr lang="en-US" sz="1400" dirty="0">
                  <a:latin typeface="Montserrat" panose="00000500000000000000" pitchFamily="2" charset="0"/>
                </a:rPr>
                <a:t>reversing</a:t>
              </a:r>
            </a:p>
          </p:txBody>
        </p:sp>
      </p:grpSp>
      <p:grpSp>
        <p:nvGrpSpPr>
          <p:cNvPr id="170" name="Group 169">
            <a:extLst>
              <a:ext uri="{FF2B5EF4-FFF2-40B4-BE49-F238E27FC236}">
                <a16:creationId xmlns:a16="http://schemas.microsoft.com/office/drawing/2014/main" id="{A1DBF7FD-C60B-DF52-F311-3499DFCD6D66}"/>
              </a:ext>
            </a:extLst>
          </p:cNvPr>
          <p:cNvGrpSpPr/>
          <p:nvPr/>
        </p:nvGrpSpPr>
        <p:grpSpPr>
          <a:xfrm>
            <a:off x="4397913" y="3307128"/>
            <a:ext cx="1062888" cy="1211259"/>
            <a:chOff x="4293655" y="3421303"/>
            <a:chExt cx="1062888" cy="1211259"/>
          </a:xfrm>
        </p:grpSpPr>
        <p:sp>
          <p:nvSpPr>
            <p:cNvPr id="12" name="TextBox 11">
              <a:extLst>
                <a:ext uri="{FF2B5EF4-FFF2-40B4-BE49-F238E27FC236}">
                  <a16:creationId xmlns:a16="http://schemas.microsoft.com/office/drawing/2014/main" id="{31FF8C7E-B0B5-4D4E-EED7-DCBE60B28D02}"/>
                </a:ext>
              </a:extLst>
            </p:cNvPr>
            <p:cNvSpPr txBox="1"/>
            <p:nvPr/>
          </p:nvSpPr>
          <p:spPr>
            <a:xfrm>
              <a:off x="4293655" y="4324785"/>
              <a:ext cx="1062888" cy="307777"/>
            </a:xfrm>
            <a:prstGeom prst="rect">
              <a:avLst/>
            </a:prstGeom>
            <a:noFill/>
            <a:ln>
              <a:noFill/>
            </a:ln>
          </p:spPr>
          <p:txBody>
            <a:bodyPr wrap="square" rtlCol="0" anchor="ctr">
              <a:spAutoFit/>
            </a:bodyPr>
            <a:lstStyle/>
            <a:p>
              <a:pPr algn="ctr"/>
              <a:r>
                <a:rPr lang="en-US" dirty="0">
                  <a:latin typeface="Montserrat" panose="00000500000000000000" pitchFamily="2" charset="0"/>
                </a:rPr>
                <a:t>success</a:t>
              </a:r>
            </a:p>
          </p:txBody>
        </p:sp>
        <p:pic>
          <p:nvPicPr>
            <p:cNvPr id="169" name="Picture 168">
              <a:extLst>
                <a:ext uri="{FF2B5EF4-FFF2-40B4-BE49-F238E27FC236}">
                  <a16:creationId xmlns:a16="http://schemas.microsoft.com/office/drawing/2014/main" id="{CD2C1740-995E-0E01-221A-FF063D5DF88D}"/>
                </a:ext>
              </a:extLst>
            </p:cNvPr>
            <p:cNvPicPr>
              <a:picLocks noChangeAspect="1"/>
            </p:cNvPicPr>
            <p:nvPr/>
          </p:nvPicPr>
          <p:blipFill>
            <a:blip r:embed="rId11"/>
            <a:stretch>
              <a:fillRect/>
            </a:stretch>
          </p:blipFill>
          <p:spPr>
            <a:xfrm>
              <a:off x="4380789" y="3421303"/>
              <a:ext cx="888621" cy="888621"/>
            </a:xfrm>
            <a:prstGeom prst="rect">
              <a:avLst/>
            </a:prstGeom>
          </p:spPr>
        </p:pic>
      </p:grpSp>
      <p:grpSp>
        <p:nvGrpSpPr>
          <p:cNvPr id="173" name="Group 172">
            <a:extLst>
              <a:ext uri="{FF2B5EF4-FFF2-40B4-BE49-F238E27FC236}">
                <a16:creationId xmlns:a16="http://schemas.microsoft.com/office/drawing/2014/main" id="{4F60BE0C-285F-41D6-2756-84CA3718AA8F}"/>
              </a:ext>
            </a:extLst>
          </p:cNvPr>
          <p:cNvGrpSpPr/>
          <p:nvPr/>
        </p:nvGrpSpPr>
        <p:grpSpPr>
          <a:xfrm>
            <a:off x="6226292" y="3406528"/>
            <a:ext cx="884845" cy="1066488"/>
            <a:chOff x="6096088" y="3542630"/>
            <a:chExt cx="884845" cy="1066488"/>
          </a:xfrm>
        </p:grpSpPr>
        <p:sp>
          <p:nvSpPr>
            <p:cNvPr id="13" name="TextBox 12">
              <a:extLst>
                <a:ext uri="{FF2B5EF4-FFF2-40B4-BE49-F238E27FC236}">
                  <a16:creationId xmlns:a16="http://schemas.microsoft.com/office/drawing/2014/main" id="{65B8B85B-66AC-9A1C-DF4F-5289C4451846}"/>
                </a:ext>
              </a:extLst>
            </p:cNvPr>
            <p:cNvSpPr txBox="1"/>
            <p:nvPr/>
          </p:nvSpPr>
          <p:spPr>
            <a:xfrm>
              <a:off x="6139624" y="4301341"/>
              <a:ext cx="797772" cy="307777"/>
            </a:xfrm>
            <a:prstGeom prst="rect">
              <a:avLst/>
            </a:prstGeom>
            <a:noFill/>
            <a:ln>
              <a:noFill/>
            </a:ln>
          </p:spPr>
          <p:txBody>
            <a:bodyPr wrap="square" rtlCol="0" anchor="ctr">
              <a:spAutoFit/>
            </a:bodyPr>
            <a:lstStyle/>
            <a:p>
              <a:pPr algn="ctr"/>
              <a:r>
                <a:rPr lang="en-US" dirty="0">
                  <a:latin typeface="Montserrat" panose="00000500000000000000" pitchFamily="2" charset="0"/>
                </a:rPr>
                <a:t>failure</a:t>
              </a:r>
            </a:p>
          </p:txBody>
        </p:sp>
        <p:pic>
          <p:nvPicPr>
            <p:cNvPr id="172" name="Picture 171">
              <a:extLst>
                <a:ext uri="{FF2B5EF4-FFF2-40B4-BE49-F238E27FC236}">
                  <a16:creationId xmlns:a16="http://schemas.microsoft.com/office/drawing/2014/main" id="{79531691-B4E2-A78A-E34F-59CE3D8960C9}"/>
                </a:ext>
              </a:extLst>
            </p:cNvPr>
            <p:cNvPicPr>
              <a:picLocks noChangeAspect="1"/>
            </p:cNvPicPr>
            <p:nvPr/>
          </p:nvPicPr>
          <p:blipFill rotWithShape="1">
            <a:blip r:embed="rId12"/>
            <a:srcRect t="6755" b="4851"/>
            <a:stretch/>
          </p:blipFill>
          <p:spPr>
            <a:xfrm>
              <a:off x="6096088" y="3542630"/>
              <a:ext cx="884845" cy="782155"/>
            </a:xfrm>
            <a:prstGeom prst="rect">
              <a:avLst/>
            </a:prstGeom>
          </p:spPr>
        </p:pic>
      </p:grpSp>
      <p:grpSp>
        <p:nvGrpSpPr>
          <p:cNvPr id="176" name="Group 175">
            <a:extLst>
              <a:ext uri="{FF2B5EF4-FFF2-40B4-BE49-F238E27FC236}">
                <a16:creationId xmlns:a16="http://schemas.microsoft.com/office/drawing/2014/main" id="{57C60997-0405-4794-E600-9EE795A48FAC}"/>
              </a:ext>
            </a:extLst>
          </p:cNvPr>
          <p:cNvGrpSpPr/>
          <p:nvPr/>
        </p:nvGrpSpPr>
        <p:grpSpPr>
          <a:xfrm>
            <a:off x="5270340" y="4576376"/>
            <a:ext cx="1128096" cy="1171359"/>
            <a:chOff x="5279935" y="4101523"/>
            <a:chExt cx="1128096" cy="1171359"/>
          </a:xfrm>
        </p:grpSpPr>
        <p:sp>
          <p:nvSpPr>
            <p:cNvPr id="14" name="TextBox 13">
              <a:extLst>
                <a:ext uri="{FF2B5EF4-FFF2-40B4-BE49-F238E27FC236}">
                  <a16:creationId xmlns:a16="http://schemas.microsoft.com/office/drawing/2014/main" id="{8BAC3311-C484-57B6-FD51-EC6F58353B08}"/>
                </a:ext>
              </a:extLst>
            </p:cNvPr>
            <p:cNvSpPr txBox="1"/>
            <p:nvPr/>
          </p:nvSpPr>
          <p:spPr>
            <a:xfrm>
              <a:off x="5279935" y="4965105"/>
              <a:ext cx="1128096" cy="307777"/>
            </a:xfrm>
            <a:prstGeom prst="rect">
              <a:avLst/>
            </a:prstGeom>
            <a:noFill/>
            <a:ln>
              <a:noFill/>
            </a:ln>
          </p:spPr>
          <p:txBody>
            <a:bodyPr wrap="square" rtlCol="0" anchor="ctr">
              <a:spAutoFit/>
            </a:bodyPr>
            <a:lstStyle/>
            <a:p>
              <a:pPr algn="ctr"/>
              <a:r>
                <a:rPr lang="en-US" dirty="0">
                  <a:latin typeface="Montserrat" panose="00000500000000000000" pitchFamily="2" charset="0"/>
                </a:rPr>
                <a:t>frustration</a:t>
              </a:r>
            </a:p>
          </p:txBody>
        </p:sp>
        <p:pic>
          <p:nvPicPr>
            <p:cNvPr id="175" name="Picture 174">
              <a:extLst>
                <a:ext uri="{FF2B5EF4-FFF2-40B4-BE49-F238E27FC236}">
                  <a16:creationId xmlns:a16="http://schemas.microsoft.com/office/drawing/2014/main" id="{A1050355-1918-C115-8327-54C3F7AC2210}"/>
                </a:ext>
              </a:extLst>
            </p:cNvPr>
            <p:cNvPicPr>
              <a:picLocks noChangeAspect="1"/>
            </p:cNvPicPr>
            <p:nvPr/>
          </p:nvPicPr>
          <p:blipFill>
            <a:blip r:embed="rId13"/>
            <a:stretch>
              <a:fillRect/>
            </a:stretch>
          </p:blipFill>
          <p:spPr>
            <a:xfrm>
              <a:off x="5463801" y="4101523"/>
              <a:ext cx="848721" cy="848721"/>
            </a:xfrm>
            <a:prstGeom prst="rect">
              <a:avLst/>
            </a:prstGeom>
          </p:spPr>
        </p:pic>
      </p:grpSp>
    </p:spTree>
    <p:extLst>
      <p:ext uri="{BB962C8B-B14F-4D97-AF65-F5344CB8AC3E}">
        <p14:creationId xmlns:p14="http://schemas.microsoft.com/office/powerpoint/2010/main" val="394191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
          <p:cNvSpPr txBox="1"/>
          <p:nvPr/>
        </p:nvSpPr>
        <p:spPr>
          <a:xfrm>
            <a:off x="311725" y="841675"/>
            <a:ext cx="1160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 name="TextBox 2">
            <a:extLst>
              <a:ext uri="{FF2B5EF4-FFF2-40B4-BE49-F238E27FC236}">
                <a16:creationId xmlns:a16="http://schemas.microsoft.com/office/drawing/2014/main" id="{4DCEAA47-B0D3-4B8E-89E3-65856F43A4A2}"/>
              </a:ext>
            </a:extLst>
          </p:cNvPr>
          <p:cNvSpPr txBox="1"/>
          <p:nvPr/>
        </p:nvSpPr>
        <p:spPr>
          <a:xfrm>
            <a:off x="1341120" y="2607832"/>
            <a:ext cx="9509760" cy="3970318"/>
          </a:xfrm>
          <a:prstGeom prst="rect">
            <a:avLst/>
          </a:prstGeom>
          <a:noFill/>
        </p:spPr>
        <p:txBody>
          <a:bodyPr wrap="square" rtlCol="0">
            <a:spAutoFit/>
          </a:bodyPr>
          <a:lstStyle/>
          <a:p>
            <a:pPr algn="ctr"/>
            <a:r>
              <a:rPr lang="en-US" sz="3600" b="0" i="0" dirty="0">
                <a:solidFill>
                  <a:srgbClr val="242424"/>
                </a:solidFill>
                <a:effectLst/>
                <a:latin typeface="Montserrat" panose="00000500000000000000" pitchFamily="2" charset="0"/>
              </a:rPr>
              <a:t>Presentations are limited to three slide: slide one for your name and title, and slide two and three for your content. Please only use two slides for your content. </a:t>
            </a:r>
            <a:r>
              <a:rPr lang="en-US" sz="3600" b="1" i="0" dirty="0">
                <a:solidFill>
                  <a:srgbClr val="242424"/>
                </a:solidFill>
                <a:effectLst/>
                <a:latin typeface="Montserrat" panose="00000500000000000000" pitchFamily="2" charset="0"/>
              </a:rPr>
              <a:t>Any additional slides will be deleted </a:t>
            </a:r>
            <a:r>
              <a:rPr lang="en-US" sz="3600" b="0" i="0" dirty="0">
                <a:solidFill>
                  <a:srgbClr val="242424"/>
                </a:solidFill>
                <a:effectLst/>
                <a:latin typeface="Montserrat" panose="00000500000000000000" pitchFamily="2" charset="0"/>
              </a:rPr>
              <a:t>to respect time and others that followed the guidelines. </a:t>
            </a:r>
            <a:endParaRPr lang="en-US" sz="2800" dirty="0">
              <a:latin typeface="Montserrat" panose="00000500000000000000" pitchFamily="2" charset="0"/>
            </a:endParaRPr>
          </a:p>
        </p:txBody>
      </p:sp>
      <p:pic>
        <p:nvPicPr>
          <p:cNvPr id="4" name="Picture 3">
            <a:extLst>
              <a:ext uri="{FF2B5EF4-FFF2-40B4-BE49-F238E27FC236}">
                <a16:creationId xmlns:a16="http://schemas.microsoft.com/office/drawing/2014/main" id="{01DC5341-4332-4ED7-853B-8EACF2F7737B}"/>
              </a:ext>
            </a:extLst>
          </p:cNvPr>
          <p:cNvPicPr>
            <a:picLocks noChangeAspect="1"/>
          </p:cNvPicPr>
          <p:nvPr/>
        </p:nvPicPr>
        <p:blipFill>
          <a:blip r:embed="rId3"/>
          <a:stretch>
            <a:fillRect/>
          </a:stretch>
        </p:blipFill>
        <p:spPr>
          <a:xfrm>
            <a:off x="3567521" y="443135"/>
            <a:ext cx="4743450" cy="1924050"/>
          </a:xfrm>
          <a:prstGeom prst="rect">
            <a:avLst/>
          </a:prstGeom>
        </p:spPr>
      </p:pic>
    </p:spTree>
    <p:extLst>
      <p:ext uri="{BB962C8B-B14F-4D97-AF65-F5344CB8AC3E}">
        <p14:creationId xmlns:p14="http://schemas.microsoft.com/office/powerpoint/2010/main" val="1708470719"/>
      </p:ext>
    </p:extLst>
  </p:cSld>
  <p:clrMapOvr>
    <a:masterClrMapping/>
  </p:clrMapOvr>
</p:sld>
</file>

<file path=ppt/theme/theme1.xml><?xml version="1.0" encoding="utf-8"?>
<a:theme xmlns:a="http://schemas.openxmlformats.org/drawingml/2006/main" name="Office Theme">
  <a:themeElements>
    <a:clrScheme name="CCI 2021">
      <a:dk1>
        <a:srgbClr val="000000"/>
      </a:dk1>
      <a:lt1>
        <a:srgbClr val="FFFFFF"/>
      </a:lt1>
      <a:dk2>
        <a:srgbClr val="002F6C"/>
      </a:dk2>
      <a:lt2>
        <a:srgbClr val="E7E6E6"/>
      </a:lt2>
      <a:accent1>
        <a:srgbClr val="17BCBC"/>
      </a:accent1>
      <a:accent2>
        <a:srgbClr val="00838B"/>
      </a:accent2>
      <a:accent3>
        <a:srgbClr val="C3D92E"/>
      </a:accent3>
      <a:accent4>
        <a:srgbClr val="2F83C6"/>
      </a:accent4>
      <a:accent5>
        <a:srgbClr val="004B87"/>
      </a:accent5>
      <a:accent6>
        <a:srgbClr val="898B83"/>
      </a:accent6>
      <a:hlink>
        <a:srgbClr val="2F83C6"/>
      </a:hlink>
      <a:folHlink>
        <a:srgbClr val="0083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38F9A28-5B5D-44E4-8C3F-6891825909FA}">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534</TotalTime>
  <Words>966</Words>
  <Application>Microsoft Office PowerPoint</Application>
  <PresentationFormat>Widescreen</PresentationFormat>
  <Paragraphs>65</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Montserrat</vt:lpstr>
      <vt:lpstr>Montserrat Light</vt:lpstr>
      <vt:lpstr>Arial</vt:lpstr>
      <vt:lpstr>Montserrat SemiBold</vt:lpstr>
      <vt:lpstr>Montserrat Medium</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Delano</dc:creator>
  <cp:lastModifiedBy>Chang, Emily (ec5ug)</cp:lastModifiedBy>
  <cp:revision>10</cp:revision>
  <dcterms:created xsi:type="dcterms:W3CDTF">2021-08-30T18:39:54Z</dcterms:created>
  <dcterms:modified xsi:type="dcterms:W3CDTF">2024-04-15T03:15:14Z</dcterms:modified>
</cp:coreProperties>
</file>